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4" r:id="rId2"/>
    <p:sldId id="414" r:id="rId3"/>
    <p:sldId id="386" r:id="rId4"/>
    <p:sldId id="407" r:id="rId5"/>
    <p:sldId id="410" r:id="rId6"/>
    <p:sldId id="411" r:id="rId7"/>
    <p:sldId id="391" r:id="rId8"/>
    <p:sldId id="398" r:id="rId9"/>
    <p:sldId id="412" r:id="rId10"/>
    <p:sldId id="402" r:id="rId11"/>
    <p:sldId id="400" r:id="rId12"/>
    <p:sldId id="393" r:id="rId13"/>
    <p:sldId id="413" r:id="rId14"/>
    <p:sldId id="394" r:id="rId15"/>
    <p:sldId id="377" r:id="rId16"/>
    <p:sldId id="378" r:id="rId17"/>
    <p:sldId id="381" r:id="rId18"/>
    <p:sldId id="382" r:id="rId19"/>
    <p:sldId id="403" r:id="rId20"/>
    <p:sldId id="404" r:id="rId21"/>
    <p:sldId id="405" r:id="rId22"/>
    <p:sldId id="406" r:id="rId23"/>
    <p:sldId id="390" r:id="rId24"/>
    <p:sldId id="367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E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3" autoAdjust="0"/>
    <p:restoredTop sz="95664"/>
  </p:normalViewPr>
  <p:slideViewPr>
    <p:cSldViewPr snapToGrid="0" showGuides="1">
      <p:cViewPr varScale="1">
        <p:scale>
          <a:sx n="64" d="100"/>
          <a:sy n="64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D4AD3-8CA8-4570-9630-9D7013DD80A3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333F52F-1852-43B7-9912-92E2F3BBBFB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Непрерывность</a:t>
          </a:r>
        </a:p>
      </dgm:t>
    </dgm:pt>
    <dgm:pt modelId="{6ED42085-E898-4B44-9CFA-053B518FE79A}" type="parTrans" cxnId="{40B1E6D9-D943-4E56-A95E-541C2E495F65}">
      <dgm:prSet/>
      <dgm:spPr/>
      <dgm:t>
        <a:bodyPr/>
        <a:lstStyle/>
        <a:p>
          <a:endParaRPr lang="ru-RU"/>
        </a:p>
      </dgm:t>
    </dgm:pt>
    <dgm:pt modelId="{5AB9A520-5906-4B39-A223-56FA4CC7A8FB}" type="sibTrans" cxnId="{40B1E6D9-D943-4E56-A95E-541C2E495F65}">
      <dgm:prSet/>
      <dgm:spPr/>
      <dgm:t>
        <a:bodyPr/>
        <a:lstStyle/>
        <a:p>
          <a:endParaRPr lang="ru-RU"/>
        </a:p>
      </dgm:t>
    </dgm:pt>
    <dgm:pt modelId="{9F8CC770-7909-4233-80EE-74B2671D4D5A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Междисциплинарность</a:t>
          </a:r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dirty="0"/>
        </a:p>
      </dgm:t>
    </dgm:pt>
    <dgm:pt modelId="{10429219-3668-48D8-BD96-7C4282103C78}" type="parTrans" cxnId="{F78F6EE4-68C4-40C5-9CB1-1971074D9119}">
      <dgm:prSet/>
      <dgm:spPr/>
      <dgm:t>
        <a:bodyPr/>
        <a:lstStyle/>
        <a:p>
          <a:endParaRPr lang="ru-RU"/>
        </a:p>
      </dgm:t>
    </dgm:pt>
    <dgm:pt modelId="{5002E91D-54E2-45AD-8C93-36B7F92D52FE}" type="sibTrans" cxnId="{F78F6EE4-68C4-40C5-9CB1-1971074D9119}">
      <dgm:prSet/>
      <dgm:spPr/>
      <dgm:t>
        <a:bodyPr/>
        <a:lstStyle/>
        <a:p>
          <a:endParaRPr lang="ru-RU"/>
        </a:p>
      </dgm:t>
    </dgm:pt>
    <dgm:pt modelId="{A2FACCA8-24C0-43D9-AF2E-46833DCE8C3B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Этапность</a:t>
          </a:r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преемстенность</a:t>
          </a:r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7F3D40E0-0BA9-43FB-9BA8-C76EB29C1961}" type="parTrans" cxnId="{E6C7DC52-2311-45A5-9B7F-36EE0103A23F}">
      <dgm:prSet/>
      <dgm:spPr/>
      <dgm:t>
        <a:bodyPr/>
        <a:lstStyle/>
        <a:p>
          <a:endParaRPr lang="ru-RU"/>
        </a:p>
      </dgm:t>
    </dgm:pt>
    <dgm:pt modelId="{50D6762B-13C2-469E-8943-1D4B93729C71}" type="sibTrans" cxnId="{E6C7DC52-2311-45A5-9B7F-36EE0103A23F}">
      <dgm:prSet/>
      <dgm:spPr/>
      <dgm:t>
        <a:bodyPr/>
        <a:lstStyle/>
        <a:p>
          <a:endParaRPr lang="ru-RU"/>
        </a:p>
      </dgm:t>
    </dgm:pt>
    <dgm:pt modelId="{26385DB3-30FF-446C-AD55-80FA3CE9249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Комплексность </a:t>
          </a:r>
        </a:p>
      </dgm:t>
    </dgm:pt>
    <dgm:pt modelId="{7CCDBD16-4AC6-497B-9DCF-A51C77B10F52}" type="parTrans" cxnId="{BA68BB18-9B01-4AA5-AA17-0F4686DEF3BC}">
      <dgm:prSet/>
      <dgm:spPr/>
      <dgm:t>
        <a:bodyPr/>
        <a:lstStyle/>
        <a:p>
          <a:endParaRPr lang="ru-RU"/>
        </a:p>
      </dgm:t>
    </dgm:pt>
    <dgm:pt modelId="{06A95E53-EDA2-497B-9D95-39FACAC0F83D}" type="sibTrans" cxnId="{BA68BB18-9B01-4AA5-AA17-0F4686DEF3BC}">
      <dgm:prSet/>
      <dgm:spPr/>
      <dgm:t>
        <a:bodyPr/>
        <a:lstStyle/>
        <a:p>
          <a:endParaRPr lang="ru-RU"/>
        </a:p>
      </dgm:t>
    </dgm:pt>
    <dgm:pt modelId="{22008E16-DC9B-4CFD-A766-AACA5DCB578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Учет индивидуальных возможностей</a:t>
          </a:r>
          <a:endParaRPr lang="ru-RU" dirty="0"/>
        </a:p>
      </dgm:t>
    </dgm:pt>
    <dgm:pt modelId="{FA6B854D-5C1C-463C-9C9B-B28DD6B5EE29}" type="parTrans" cxnId="{55C33CA0-2742-4CA4-832F-9EDA44C99F8C}">
      <dgm:prSet/>
      <dgm:spPr/>
      <dgm:t>
        <a:bodyPr/>
        <a:lstStyle/>
        <a:p>
          <a:endParaRPr lang="ru-RU"/>
        </a:p>
      </dgm:t>
    </dgm:pt>
    <dgm:pt modelId="{CB5403DF-CF7F-46B1-9A79-C03AEF32847D}" type="sibTrans" cxnId="{55C33CA0-2742-4CA4-832F-9EDA44C99F8C}">
      <dgm:prSet/>
      <dgm:spPr/>
      <dgm:t>
        <a:bodyPr/>
        <a:lstStyle/>
        <a:p>
          <a:endParaRPr lang="ru-RU"/>
        </a:p>
      </dgm:t>
    </dgm:pt>
    <dgm:pt modelId="{448399EC-9ACD-4D18-ADE2-C71BED6555E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Межведомственность</a:t>
          </a:r>
          <a:endParaRPr lang="ru-RU" dirty="0"/>
        </a:p>
      </dgm:t>
    </dgm:pt>
    <dgm:pt modelId="{4D2961E5-DD77-4DBE-A6CF-63C3E931A984}" type="parTrans" cxnId="{E227814D-4743-4AA3-A68B-414554D483D6}">
      <dgm:prSet/>
      <dgm:spPr/>
      <dgm:t>
        <a:bodyPr/>
        <a:lstStyle/>
        <a:p>
          <a:endParaRPr lang="ru-RU"/>
        </a:p>
      </dgm:t>
    </dgm:pt>
    <dgm:pt modelId="{AA006646-7791-4711-8FC0-F1A5A4F37DB2}" type="sibTrans" cxnId="{E227814D-4743-4AA3-A68B-414554D483D6}">
      <dgm:prSet/>
      <dgm:spPr/>
      <dgm:t>
        <a:bodyPr/>
        <a:lstStyle/>
        <a:p>
          <a:endParaRPr lang="ru-RU"/>
        </a:p>
      </dgm:t>
    </dgm:pt>
    <dgm:pt modelId="{DE1FCFB6-8715-459A-A833-BE3508334F29}" type="pres">
      <dgm:prSet presAssocID="{5D3D4AD3-8CA8-4570-9630-9D7013DD80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3E05B6-602E-48A8-8E8B-5E2684C012F1}" type="pres">
      <dgm:prSet presAssocID="{5D3D4AD3-8CA8-4570-9630-9D7013DD80A3}" presName="Name1" presStyleCnt="0"/>
      <dgm:spPr/>
    </dgm:pt>
    <dgm:pt modelId="{86495446-5F41-4AEE-A079-63180DA33289}" type="pres">
      <dgm:prSet presAssocID="{5D3D4AD3-8CA8-4570-9630-9D7013DD80A3}" presName="cycle" presStyleCnt="0"/>
      <dgm:spPr/>
    </dgm:pt>
    <dgm:pt modelId="{2449765F-28E2-413A-8952-4E025D43D3AD}" type="pres">
      <dgm:prSet presAssocID="{5D3D4AD3-8CA8-4570-9630-9D7013DD80A3}" presName="srcNode" presStyleLbl="node1" presStyleIdx="0" presStyleCnt="6"/>
      <dgm:spPr/>
    </dgm:pt>
    <dgm:pt modelId="{5C64BEC7-093B-4A00-8A15-7D301B2C01CF}" type="pres">
      <dgm:prSet presAssocID="{5D3D4AD3-8CA8-4570-9630-9D7013DD80A3}" presName="conn" presStyleLbl="parChTrans1D2" presStyleIdx="0" presStyleCnt="1"/>
      <dgm:spPr/>
      <dgm:t>
        <a:bodyPr/>
        <a:lstStyle/>
        <a:p>
          <a:endParaRPr lang="ru-RU"/>
        </a:p>
      </dgm:t>
    </dgm:pt>
    <dgm:pt modelId="{5DE5BE71-3D4B-4022-BC76-9807647712A0}" type="pres">
      <dgm:prSet presAssocID="{5D3D4AD3-8CA8-4570-9630-9D7013DD80A3}" presName="extraNode" presStyleLbl="node1" presStyleIdx="0" presStyleCnt="6"/>
      <dgm:spPr/>
    </dgm:pt>
    <dgm:pt modelId="{B1419FCC-F50C-4866-BFE6-FD273F5D6BC0}" type="pres">
      <dgm:prSet presAssocID="{5D3D4AD3-8CA8-4570-9630-9D7013DD80A3}" presName="dstNode" presStyleLbl="node1" presStyleIdx="0" presStyleCnt="6"/>
      <dgm:spPr/>
    </dgm:pt>
    <dgm:pt modelId="{3D1FFCB9-2C85-4DFA-88CF-26B62F0ABDF5}" type="pres">
      <dgm:prSet presAssocID="{B333F52F-1852-43B7-9912-92E2F3BBBFB0}" presName="text_1" presStyleLbl="node1" presStyleIdx="0" presStyleCnt="6" custLinFactNeighborX="12170" custLinFactNeighborY="-8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53606-3A9B-4CE9-97EA-4D729B62A5F9}" type="pres">
      <dgm:prSet presAssocID="{B333F52F-1852-43B7-9912-92E2F3BBBFB0}" presName="accent_1" presStyleCnt="0"/>
      <dgm:spPr/>
    </dgm:pt>
    <dgm:pt modelId="{71813821-3300-4E4A-8D1A-1B6622D1D736}" type="pres">
      <dgm:prSet presAssocID="{B333F52F-1852-43B7-9912-92E2F3BBBFB0}" presName="accentRepeatNode" presStyleLbl="solidFgAcc1" presStyleIdx="0" presStyleCnt="6"/>
      <dgm:spPr/>
    </dgm:pt>
    <dgm:pt modelId="{AF9E0431-F703-4315-A299-AE5D3755FB1D}" type="pres">
      <dgm:prSet presAssocID="{26385DB3-30FF-446C-AD55-80FA3CE9249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EE3D3-83E0-47D8-A948-328D01F22BE7}" type="pres">
      <dgm:prSet presAssocID="{26385DB3-30FF-446C-AD55-80FA3CE92495}" presName="accent_2" presStyleCnt="0"/>
      <dgm:spPr/>
    </dgm:pt>
    <dgm:pt modelId="{880780A3-9DF8-4DF0-8DE4-80FF310B7EB6}" type="pres">
      <dgm:prSet presAssocID="{26385DB3-30FF-446C-AD55-80FA3CE92495}" presName="accentRepeatNode" presStyleLbl="solidFgAcc1" presStyleIdx="1" presStyleCnt="6"/>
      <dgm:spPr/>
    </dgm:pt>
    <dgm:pt modelId="{B32D819F-7E25-4A25-8FA9-CE1047D42C36}" type="pres">
      <dgm:prSet presAssocID="{448399EC-9ACD-4D18-ADE2-C71BED6555E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2BA8E-9EDE-43E3-9CBB-C1826CA35599}" type="pres">
      <dgm:prSet presAssocID="{448399EC-9ACD-4D18-ADE2-C71BED6555EC}" presName="accent_3" presStyleCnt="0"/>
      <dgm:spPr/>
    </dgm:pt>
    <dgm:pt modelId="{6DA4D397-0C1B-4B05-962B-6A1E0E2D2F78}" type="pres">
      <dgm:prSet presAssocID="{448399EC-9ACD-4D18-ADE2-C71BED6555EC}" presName="accentRepeatNode" presStyleLbl="solidFgAcc1" presStyleIdx="2" presStyleCnt="6"/>
      <dgm:spPr/>
    </dgm:pt>
    <dgm:pt modelId="{B1BDF009-BE23-424A-B3AD-1E02562D3294}" type="pres">
      <dgm:prSet presAssocID="{9F8CC770-7909-4233-80EE-74B2671D4D5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402D-9112-458A-B50D-F76BAC7D6C19}" type="pres">
      <dgm:prSet presAssocID="{9F8CC770-7909-4233-80EE-74B2671D4D5A}" presName="accent_4" presStyleCnt="0"/>
      <dgm:spPr/>
    </dgm:pt>
    <dgm:pt modelId="{F0095F43-F04B-476C-AC17-923511C19E6E}" type="pres">
      <dgm:prSet presAssocID="{9F8CC770-7909-4233-80EE-74B2671D4D5A}" presName="accentRepeatNode" presStyleLbl="solidFgAcc1" presStyleIdx="3" presStyleCnt="6"/>
      <dgm:spPr/>
    </dgm:pt>
    <dgm:pt modelId="{B8CD0257-BB22-46F9-A972-3B94C7B07253}" type="pres">
      <dgm:prSet presAssocID="{A2FACCA8-24C0-43D9-AF2E-46833DCE8C3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04ADB-9C4E-4A99-A931-0D0EDE4458FF}" type="pres">
      <dgm:prSet presAssocID="{A2FACCA8-24C0-43D9-AF2E-46833DCE8C3B}" presName="accent_5" presStyleCnt="0"/>
      <dgm:spPr/>
    </dgm:pt>
    <dgm:pt modelId="{E21FC96A-A2A8-432B-9B27-9E4D3E32639F}" type="pres">
      <dgm:prSet presAssocID="{A2FACCA8-24C0-43D9-AF2E-46833DCE8C3B}" presName="accentRepeatNode" presStyleLbl="solidFgAcc1" presStyleIdx="4" presStyleCnt="6"/>
      <dgm:spPr/>
    </dgm:pt>
    <dgm:pt modelId="{313E478E-B613-41E4-AC1B-B902617BC828}" type="pres">
      <dgm:prSet presAssocID="{22008E16-DC9B-4CFD-A766-AACA5DCB578F}" presName="text_6" presStyleLbl="node1" presStyleIdx="5" presStyleCnt="6" custScaleX="100531" custScaleY="102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A71B0-1D1A-4CD9-A6DB-549E59CC5ACD}" type="pres">
      <dgm:prSet presAssocID="{22008E16-DC9B-4CFD-A766-AACA5DCB578F}" presName="accent_6" presStyleCnt="0"/>
      <dgm:spPr/>
    </dgm:pt>
    <dgm:pt modelId="{1D28E2D5-C800-4EA3-B193-63D4C40519A8}" type="pres">
      <dgm:prSet presAssocID="{22008E16-DC9B-4CFD-A766-AACA5DCB578F}" presName="accentRepeatNode" presStyleLbl="solidFgAcc1" presStyleIdx="5" presStyleCnt="6"/>
      <dgm:spPr/>
    </dgm:pt>
  </dgm:ptLst>
  <dgm:cxnLst>
    <dgm:cxn modelId="{40B1E6D9-D943-4E56-A95E-541C2E495F65}" srcId="{5D3D4AD3-8CA8-4570-9630-9D7013DD80A3}" destId="{B333F52F-1852-43B7-9912-92E2F3BBBFB0}" srcOrd="0" destOrd="0" parTransId="{6ED42085-E898-4B44-9CFA-053B518FE79A}" sibTransId="{5AB9A520-5906-4B39-A223-56FA4CC7A8FB}"/>
    <dgm:cxn modelId="{55C33CA0-2742-4CA4-832F-9EDA44C99F8C}" srcId="{5D3D4AD3-8CA8-4570-9630-9D7013DD80A3}" destId="{22008E16-DC9B-4CFD-A766-AACA5DCB578F}" srcOrd="5" destOrd="0" parTransId="{FA6B854D-5C1C-463C-9C9B-B28DD6B5EE29}" sibTransId="{CB5403DF-CF7F-46B1-9A79-C03AEF32847D}"/>
    <dgm:cxn modelId="{4DE7E8B3-C27A-4964-8156-721A328A083A}" type="presOf" srcId="{5AB9A520-5906-4B39-A223-56FA4CC7A8FB}" destId="{5C64BEC7-093B-4A00-8A15-7D301B2C01CF}" srcOrd="0" destOrd="0" presId="urn:microsoft.com/office/officeart/2008/layout/VerticalCurvedList"/>
    <dgm:cxn modelId="{BA68BB18-9B01-4AA5-AA17-0F4686DEF3BC}" srcId="{5D3D4AD3-8CA8-4570-9630-9D7013DD80A3}" destId="{26385DB3-30FF-446C-AD55-80FA3CE92495}" srcOrd="1" destOrd="0" parTransId="{7CCDBD16-4AC6-497B-9DCF-A51C77B10F52}" sibTransId="{06A95E53-EDA2-497B-9D95-39FACAC0F83D}"/>
    <dgm:cxn modelId="{F78F6EE4-68C4-40C5-9CB1-1971074D9119}" srcId="{5D3D4AD3-8CA8-4570-9630-9D7013DD80A3}" destId="{9F8CC770-7909-4233-80EE-74B2671D4D5A}" srcOrd="3" destOrd="0" parTransId="{10429219-3668-48D8-BD96-7C4282103C78}" sibTransId="{5002E91D-54E2-45AD-8C93-36B7F92D52FE}"/>
    <dgm:cxn modelId="{7DBBA6D8-9E0C-408B-ADBD-6F0C1209B2D2}" type="presOf" srcId="{22008E16-DC9B-4CFD-A766-AACA5DCB578F}" destId="{313E478E-B613-41E4-AC1B-B902617BC828}" srcOrd="0" destOrd="0" presId="urn:microsoft.com/office/officeart/2008/layout/VerticalCurvedList"/>
    <dgm:cxn modelId="{E227814D-4743-4AA3-A68B-414554D483D6}" srcId="{5D3D4AD3-8CA8-4570-9630-9D7013DD80A3}" destId="{448399EC-9ACD-4D18-ADE2-C71BED6555EC}" srcOrd="2" destOrd="0" parTransId="{4D2961E5-DD77-4DBE-A6CF-63C3E931A984}" sibTransId="{AA006646-7791-4711-8FC0-F1A5A4F37DB2}"/>
    <dgm:cxn modelId="{4E88761E-1309-4C47-A231-BD0F24235103}" type="presOf" srcId="{9F8CC770-7909-4233-80EE-74B2671D4D5A}" destId="{B1BDF009-BE23-424A-B3AD-1E02562D3294}" srcOrd="0" destOrd="0" presId="urn:microsoft.com/office/officeart/2008/layout/VerticalCurvedList"/>
    <dgm:cxn modelId="{EFA8A913-9625-42B2-9C0C-002DBDC42B18}" type="presOf" srcId="{26385DB3-30FF-446C-AD55-80FA3CE92495}" destId="{AF9E0431-F703-4315-A299-AE5D3755FB1D}" srcOrd="0" destOrd="0" presId="urn:microsoft.com/office/officeart/2008/layout/VerticalCurvedList"/>
    <dgm:cxn modelId="{1213334F-963C-40E3-8DB7-9173F7B59C8C}" type="presOf" srcId="{5D3D4AD3-8CA8-4570-9630-9D7013DD80A3}" destId="{DE1FCFB6-8715-459A-A833-BE3508334F29}" srcOrd="0" destOrd="0" presId="urn:microsoft.com/office/officeart/2008/layout/VerticalCurvedList"/>
    <dgm:cxn modelId="{E6C7DC52-2311-45A5-9B7F-36EE0103A23F}" srcId="{5D3D4AD3-8CA8-4570-9630-9D7013DD80A3}" destId="{A2FACCA8-24C0-43D9-AF2E-46833DCE8C3B}" srcOrd="4" destOrd="0" parTransId="{7F3D40E0-0BA9-43FB-9BA8-C76EB29C1961}" sibTransId="{50D6762B-13C2-469E-8943-1D4B93729C71}"/>
    <dgm:cxn modelId="{BC0BE63E-09E0-4674-B338-27F8CF693397}" type="presOf" srcId="{B333F52F-1852-43B7-9912-92E2F3BBBFB0}" destId="{3D1FFCB9-2C85-4DFA-88CF-26B62F0ABDF5}" srcOrd="0" destOrd="0" presId="urn:microsoft.com/office/officeart/2008/layout/VerticalCurvedList"/>
    <dgm:cxn modelId="{3B1E2D96-51C6-43F6-9996-44DAA56ED1B6}" type="presOf" srcId="{A2FACCA8-24C0-43D9-AF2E-46833DCE8C3B}" destId="{B8CD0257-BB22-46F9-A972-3B94C7B07253}" srcOrd="0" destOrd="0" presId="urn:microsoft.com/office/officeart/2008/layout/VerticalCurvedList"/>
    <dgm:cxn modelId="{75D61AA5-EA8C-44D9-9144-FA553DFED9CD}" type="presOf" srcId="{448399EC-9ACD-4D18-ADE2-C71BED6555EC}" destId="{B32D819F-7E25-4A25-8FA9-CE1047D42C36}" srcOrd="0" destOrd="0" presId="urn:microsoft.com/office/officeart/2008/layout/VerticalCurvedList"/>
    <dgm:cxn modelId="{1A79EB54-9BF5-46AF-B915-7828A491064B}" type="presParOf" srcId="{DE1FCFB6-8715-459A-A833-BE3508334F29}" destId="{C53E05B6-602E-48A8-8E8B-5E2684C012F1}" srcOrd="0" destOrd="0" presId="urn:microsoft.com/office/officeart/2008/layout/VerticalCurvedList"/>
    <dgm:cxn modelId="{639CF86C-301C-408C-9C32-B4A24DD8F5F3}" type="presParOf" srcId="{C53E05B6-602E-48A8-8E8B-5E2684C012F1}" destId="{86495446-5F41-4AEE-A079-63180DA33289}" srcOrd="0" destOrd="0" presId="urn:microsoft.com/office/officeart/2008/layout/VerticalCurvedList"/>
    <dgm:cxn modelId="{FA167362-E519-4582-B3D6-2BC36CB211F4}" type="presParOf" srcId="{86495446-5F41-4AEE-A079-63180DA33289}" destId="{2449765F-28E2-413A-8952-4E025D43D3AD}" srcOrd="0" destOrd="0" presId="urn:microsoft.com/office/officeart/2008/layout/VerticalCurvedList"/>
    <dgm:cxn modelId="{DBBA8B1E-C6D5-4F24-8A3F-CFBDE380FBBA}" type="presParOf" srcId="{86495446-5F41-4AEE-A079-63180DA33289}" destId="{5C64BEC7-093B-4A00-8A15-7D301B2C01CF}" srcOrd="1" destOrd="0" presId="urn:microsoft.com/office/officeart/2008/layout/VerticalCurvedList"/>
    <dgm:cxn modelId="{D79C8F5C-5ED2-45AC-87F7-FF72A5E2A475}" type="presParOf" srcId="{86495446-5F41-4AEE-A079-63180DA33289}" destId="{5DE5BE71-3D4B-4022-BC76-9807647712A0}" srcOrd="2" destOrd="0" presId="urn:microsoft.com/office/officeart/2008/layout/VerticalCurvedList"/>
    <dgm:cxn modelId="{5ADDC560-D443-407E-8C16-EB2DA496962D}" type="presParOf" srcId="{86495446-5F41-4AEE-A079-63180DA33289}" destId="{B1419FCC-F50C-4866-BFE6-FD273F5D6BC0}" srcOrd="3" destOrd="0" presId="urn:microsoft.com/office/officeart/2008/layout/VerticalCurvedList"/>
    <dgm:cxn modelId="{054C4B8E-363D-4C0F-98DE-1458BAF530E4}" type="presParOf" srcId="{C53E05B6-602E-48A8-8E8B-5E2684C012F1}" destId="{3D1FFCB9-2C85-4DFA-88CF-26B62F0ABDF5}" srcOrd="1" destOrd="0" presId="urn:microsoft.com/office/officeart/2008/layout/VerticalCurvedList"/>
    <dgm:cxn modelId="{D40179F4-7893-47B0-BE62-2C3807D1035E}" type="presParOf" srcId="{C53E05B6-602E-48A8-8E8B-5E2684C012F1}" destId="{CC053606-3A9B-4CE9-97EA-4D729B62A5F9}" srcOrd="2" destOrd="0" presId="urn:microsoft.com/office/officeart/2008/layout/VerticalCurvedList"/>
    <dgm:cxn modelId="{303A3B8B-F20E-4B64-8DCB-48C29654BB59}" type="presParOf" srcId="{CC053606-3A9B-4CE9-97EA-4D729B62A5F9}" destId="{71813821-3300-4E4A-8D1A-1B6622D1D736}" srcOrd="0" destOrd="0" presId="urn:microsoft.com/office/officeart/2008/layout/VerticalCurvedList"/>
    <dgm:cxn modelId="{9555CA5A-237D-4243-8DB3-A86DD0A54635}" type="presParOf" srcId="{C53E05B6-602E-48A8-8E8B-5E2684C012F1}" destId="{AF9E0431-F703-4315-A299-AE5D3755FB1D}" srcOrd="3" destOrd="0" presId="urn:microsoft.com/office/officeart/2008/layout/VerticalCurvedList"/>
    <dgm:cxn modelId="{15C5938E-A7A6-44A3-9E39-798B4FD9EF9D}" type="presParOf" srcId="{C53E05B6-602E-48A8-8E8B-5E2684C012F1}" destId="{23EEE3D3-83E0-47D8-A948-328D01F22BE7}" srcOrd="4" destOrd="0" presId="urn:microsoft.com/office/officeart/2008/layout/VerticalCurvedList"/>
    <dgm:cxn modelId="{41D816C2-60C2-46CC-AADA-CE68D900DBDA}" type="presParOf" srcId="{23EEE3D3-83E0-47D8-A948-328D01F22BE7}" destId="{880780A3-9DF8-4DF0-8DE4-80FF310B7EB6}" srcOrd="0" destOrd="0" presId="urn:microsoft.com/office/officeart/2008/layout/VerticalCurvedList"/>
    <dgm:cxn modelId="{9A194DDE-CDA0-40D2-8C2F-E0366479D0C1}" type="presParOf" srcId="{C53E05B6-602E-48A8-8E8B-5E2684C012F1}" destId="{B32D819F-7E25-4A25-8FA9-CE1047D42C36}" srcOrd="5" destOrd="0" presId="urn:microsoft.com/office/officeart/2008/layout/VerticalCurvedList"/>
    <dgm:cxn modelId="{C2B6B00E-158C-4858-8FF3-CA65D6097836}" type="presParOf" srcId="{C53E05B6-602E-48A8-8E8B-5E2684C012F1}" destId="{8F92BA8E-9EDE-43E3-9CBB-C1826CA35599}" srcOrd="6" destOrd="0" presId="urn:microsoft.com/office/officeart/2008/layout/VerticalCurvedList"/>
    <dgm:cxn modelId="{01E7ED55-A1B2-4E16-B86F-81F2FCAEEEB6}" type="presParOf" srcId="{8F92BA8E-9EDE-43E3-9CBB-C1826CA35599}" destId="{6DA4D397-0C1B-4B05-962B-6A1E0E2D2F78}" srcOrd="0" destOrd="0" presId="urn:microsoft.com/office/officeart/2008/layout/VerticalCurvedList"/>
    <dgm:cxn modelId="{EA18C7BF-85E3-4313-BA60-939FA72AE1E4}" type="presParOf" srcId="{C53E05B6-602E-48A8-8E8B-5E2684C012F1}" destId="{B1BDF009-BE23-424A-B3AD-1E02562D3294}" srcOrd="7" destOrd="0" presId="urn:microsoft.com/office/officeart/2008/layout/VerticalCurvedList"/>
    <dgm:cxn modelId="{53F08480-5234-4311-B3AB-6516153E1E87}" type="presParOf" srcId="{C53E05B6-602E-48A8-8E8B-5E2684C012F1}" destId="{9BFE402D-9112-458A-B50D-F76BAC7D6C19}" srcOrd="8" destOrd="0" presId="urn:microsoft.com/office/officeart/2008/layout/VerticalCurvedList"/>
    <dgm:cxn modelId="{E2B82305-A55B-492D-8750-8915F168EF7D}" type="presParOf" srcId="{9BFE402D-9112-458A-B50D-F76BAC7D6C19}" destId="{F0095F43-F04B-476C-AC17-923511C19E6E}" srcOrd="0" destOrd="0" presId="urn:microsoft.com/office/officeart/2008/layout/VerticalCurvedList"/>
    <dgm:cxn modelId="{9BF5DC1D-C487-42E9-A3DC-A399ED0CB590}" type="presParOf" srcId="{C53E05B6-602E-48A8-8E8B-5E2684C012F1}" destId="{B8CD0257-BB22-46F9-A972-3B94C7B07253}" srcOrd="9" destOrd="0" presId="urn:microsoft.com/office/officeart/2008/layout/VerticalCurvedList"/>
    <dgm:cxn modelId="{2671102A-F5C7-41A3-A2B5-35A84D98FAC1}" type="presParOf" srcId="{C53E05B6-602E-48A8-8E8B-5E2684C012F1}" destId="{4D504ADB-9C4E-4A99-A931-0D0EDE4458FF}" srcOrd="10" destOrd="0" presId="urn:microsoft.com/office/officeart/2008/layout/VerticalCurvedList"/>
    <dgm:cxn modelId="{61F27410-51A3-4E11-8BEE-259008622C7C}" type="presParOf" srcId="{4D504ADB-9C4E-4A99-A931-0D0EDE4458FF}" destId="{E21FC96A-A2A8-432B-9B27-9E4D3E32639F}" srcOrd="0" destOrd="0" presId="urn:microsoft.com/office/officeart/2008/layout/VerticalCurvedList"/>
    <dgm:cxn modelId="{FC95D1ED-96D7-43F7-AA04-2C3DF0F34AB9}" type="presParOf" srcId="{C53E05B6-602E-48A8-8E8B-5E2684C012F1}" destId="{313E478E-B613-41E4-AC1B-B902617BC828}" srcOrd="11" destOrd="0" presId="urn:microsoft.com/office/officeart/2008/layout/VerticalCurvedList"/>
    <dgm:cxn modelId="{C6427464-EF73-4E27-98BC-808E20DC8D2A}" type="presParOf" srcId="{C53E05B6-602E-48A8-8E8B-5E2684C012F1}" destId="{1E9A71B0-1D1A-4CD9-A6DB-549E59CC5ACD}" srcOrd="12" destOrd="0" presId="urn:microsoft.com/office/officeart/2008/layout/VerticalCurvedList"/>
    <dgm:cxn modelId="{3DAB6443-3E10-4375-B65D-24371F73A120}" type="presParOf" srcId="{1E9A71B0-1D1A-4CD9-A6DB-549E59CC5ACD}" destId="{1D28E2D5-C800-4EA3-B193-63D4C40519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58C0-4A80-1247-9539-E522EE9DD8E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Образец текста</a:t>
            </a:r>
          </a:p>
          <a:p>
            <a:pPr lvl="1"/>
            <a:r>
              <a:rPr lang="en-GB"/>
              <a:t>Второй уровень</a:t>
            </a:r>
          </a:p>
          <a:p>
            <a:pPr lvl="2"/>
            <a:r>
              <a:rPr lang="en-GB"/>
              <a:t>Третий уровень</a:t>
            </a:r>
          </a:p>
          <a:p>
            <a:pPr lvl="3"/>
            <a:r>
              <a:rPr lang="en-GB"/>
              <a:t>Четвертый уровень</a:t>
            </a:r>
          </a:p>
          <a:p>
            <a:pPr lvl="4"/>
            <a:r>
              <a:rPr lang="en-GB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0640E-A463-9A4E-A779-F955FDCF0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78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0640E-A463-9A4E-A779-F955FDCF0B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86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35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34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56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9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04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79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84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0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3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0980-D433-492D-9CF7-7FC2355B392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3184-4758-4785-AA18-E82BC41B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6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108" y="4625411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533" y="5401662"/>
            <a:ext cx="90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Старобина Е.М., руководитель отдела Института реабилитации и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абилитации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инвалидов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5290" y="6322604"/>
            <a:ext cx="128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04.09.2021 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281" y="4247499"/>
            <a:ext cx="829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281" y="4394729"/>
            <a:ext cx="8489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 кадровом обеспечении системы комплексной реабилитации </a:t>
            </a:r>
            <a:r>
              <a:rPr lang="ru-RU" sz="2400" b="1" dirty="0" smtClean="0">
                <a:solidFill>
                  <a:schemeClr val="bg1"/>
                </a:solidFill>
              </a:rPr>
              <a:t>и </a:t>
            </a:r>
            <a:r>
              <a:rPr lang="ru-RU" sz="2400" b="1" dirty="0" err="1" smtClean="0">
                <a:solidFill>
                  <a:schemeClr val="bg1"/>
                </a:solidFill>
              </a:rPr>
              <a:t>абилитации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45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474308"/>
            <a:ext cx="85025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900" b="1" dirty="0">
                <a:solidFill>
                  <a:srgbClr val="C00000"/>
                </a:solidFill>
                <a:latin typeface="+mn-lt"/>
              </a:rPr>
            </a:br>
            <a:r>
              <a:rPr lang="ru-RU" sz="2900" b="1" dirty="0">
                <a:solidFill>
                  <a:srgbClr val="C00000"/>
                </a:solidFill>
                <a:latin typeface="+mn-lt"/>
              </a:rPr>
              <a:t>Ежегодные потребности в переподготовке и повышении квалификации специалистов, работающих в учреждениях социального обслуживания</a:t>
            </a:r>
            <a:br>
              <a:rPr lang="ru-RU" sz="2900" b="1" dirty="0">
                <a:solidFill>
                  <a:srgbClr val="C00000"/>
                </a:solidFill>
                <a:latin typeface="+mn-lt"/>
              </a:rPr>
            </a:br>
            <a:r>
              <a:rPr lang="ru-RU" sz="29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(по данным 74 субъектов РФ)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511727"/>
          <a:ext cx="7832964" cy="484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82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Суммарное количество (чел.)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Среднее по субъектам РФ (чел.)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Специалисты по социальной работе, социальные работники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7548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Врачи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Средний медперсонал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3797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2790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Психологи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1029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16336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(примерно 10% от общего</a:t>
                      </a:r>
                      <a:r>
                        <a:rPr lang="ru-RU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 числа сотрудников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73206"/>
            <a:ext cx="7886700" cy="5603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 данным 57 субъектов РФ среднее значение показателя «Доля специалистов, обеспечивающих оказание реабилитационных и (или) </a:t>
            </a:r>
            <a:r>
              <a:rPr lang="ru-RU" dirty="0" err="1"/>
              <a:t>абилитационных</a:t>
            </a:r>
            <a:r>
              <a:rPr lang="ru-RU" dirty="0"/>
              <a:t> мероприятий, </a:t>
            </a:r>
            <a:r>
              <a:rPr lang="ru-RU" b="1" dirty="0"/>
              <a:t>прошедших обучение </a:t>
            </a:r>
            <a:r>
              <a:rPr lang="ru-RU" dirty="0"/>
              <a:t>по программам повышения квалификации и профессиональной переподготовки специалистов, в том числе по применению методик по реабилитации и </a:t>
            </a:r>
            <a:r>
              <a:rPr lang="ru-RU" dirty="0" err="1"/>
              <a:t>абилитации</a:t>
            </a:r>
            <a:r>
              <a:rPr lang="ru-RU" dirty="0"/>
              <a:t> инвалидов, в общей численности таких специалистов»: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за 2018 год — 38,84% (102 080 чел.), </a:t>
            </a:r>
          </a:p>
          <a:p>
            <a:r>
              <a:rPr lang="ru-RU" dirty="0">
                <a:solidFill>
                  <a:srgbClr val="C00000"/>
                </a:solidFill>
              </a:rPr>
              <a:t>за 2019 год - 38,52% (135 550 чел.).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8731" y="262774"/>
            <a:ext cx="8229600" cy="61189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x-none"/>
              <a:t>Интенсивное развитие сферы реабилитации инвалидов предполагает и дальнейшее расширение спектра специальностей в данной области. </a:t>
            </a:r>
            <a:endParaRPr lang="ru-RU" dirty="0"/>
          </a:p>
          <a:p>
            <a:pPr>
              <a:buNone/>
            </a:pPr>
            <a:r>
              <a:rPr lang="x-none">
                <a:solidFill>
                  <a:srgbClr val="C00000"/>
                </a:solidFill>
              </a:rPr>
              <a:t>Уже </a:t>
            </a:r>
            <a:r>
              <a:rPr lang="x-none" b="1">
                <a:solidFill>
                  <a:srgbClr val="C00000"/>
                </a:solidFill>
              </a:rPr>
              <a:t>разработаны профессиональные стандарты </a:t>
            </a:r>
            <a:r>
              <a:rPr lang="x-none">
                <a:solidFill>
                  <a:srgbClr val="C00000"/>
                </a:solidFill>
              </a:rPr>
              <a:t>для таких специалистов как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специалист по медицинской реабилитации </a:t>
            </a:r>
            <a:r>
              <a:rPr lang="x-none"/>
              <a:t>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x-none"/>
              <a:t>специалист по реабилитационной работе в социальной сфере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специалист по социальной работе</a:t>
            </a:r>
          </a:p>
          <a:p>
            <a:pPr>
              <a:buFont typeface="Wingdings" pitchFamily="2" charset="2"/>
              <a:buChar char="Ø"/>
            </a:pPr>
            <a:r>
              <a:rPr lang="x-none"/>
              <a:t>специалист по работе с семьей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x-none"/>
              <a:t>психолог </a:t>
            </a:r>
            <a:r>
              <a:rPr lang="ru-RU" dirty="0"/>
              <a:t>в </a:t>
            </a:r>
            <a:r>
              <a:rPr lang="x-none"/>
              <a:t>социальной сфере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педагог-психолог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специалист в области воспитания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педагог дополнительного образования детей и взрослых</a:t>
            </a:r>
          </a:p>
          <a:p>
            <a:pPr>
              <a:buFont typeface="Wingdings" pitchFamily="2" charset="2"/>
              <a:buChar char="Ø"/>
            </a:pPr>
            <a:r>
              <a:rPr lang="x-none"/>
              <a:t>инструктор-методист по адаптивной физической культуре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x-none"/>
              <a:t>тренер-преподаватель по адаптивной физической культуре,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x-none"/>
              <a:t>ассистент (помощник) по оказанию технической помощи инвалидам и лицам с ограниченными возможностями здоровья,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x-none"/>
              <a:t>сопровождающий инвалидов, лиц с ограниченными возможностями здоровья и несовершеннолетних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тифлосурдопереводчик</a:t>
            </a:r>
            <a:r>
              <a:rPr lang="x-none"/>
              <a:t>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инструктор-методист по адаптивной физкультуре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тренер, преподаватель по адаптивной физкультуре и спорту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5669"/>
            <a:ext cx="7886700" cy="5751294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Разработаны проекты профессиональных стандартов:</a:t>
            </a:r>
          </a:p>
          <a:p>
            <a:r>
              <a:rPr lang="ru-RU" dirty="0"/>
              <a:t>педагог- дефектолог (учитель – логопед, сурдопедагог, </a:t>
            </a:r>
            <a:r>
              <a:rPr lang="ru-RU" dirty="0" err="1"/>
              <a:t>олигофренопедагог</a:t>
            </a:r>
            <a:r>
              <a:rPr lang="ru-RU" dirty="0"/>
              <a:t>, тифлопедагог)</a:t>
            </a:r>
          </a:p>
          <a:p>
            <a:r>
              <a:rPr lang="ru-RU" dirty="0"/>
              <a:t>медицинский психолог </a:t>
            </a:r>
          </a:p>
          <a:p>
            <a:r>
              <a:rPr lang="ru-RU" dirty="0"/>
              <a:t>техник протезно-ортопедических изделий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6746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В настоящее время </a:t>
            </a:r>
            <a:r>
              <a:rPr lang="ru-RU" b="1" dirty="0"/>
              <a:t>разрабатываются</a:t>
            </a:r>
            <a:r>
              <a:rPr lang="ru-RU" dirty="0"/>
              <a:t> профессиональные стандарты для таких специалистов, широко распространенных за рубежом: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специалист по комплексной реабилитации,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эрготерапевт</a:t>
            </a:r>
            <a:r>
              <a:rPr lang="ru-RU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физический терапевт. </a:t>
            </a:r>
          </a:p>
          <a:p>
            <a:pPr>
              <a:buNone/>
            </a:pPr>
            <a:r>
              <a:rPr lang="ru-RU" b="1" dirty="0"/>
              <a:t>Обсуждается введение </a:t>
            </a:r>
            <a:r>
              <a:rPr lang="ru-RU" dirty="0"/>
              <a:t>специальностей: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/>
              <a:t>кинезиолог</a:t>
            </a:r>
            <a:r>
              <a:rPr lang="ru-RU" dirty="0"/>
              <a:t>/</a:t>
            </a:r>
            <a:r>
              <a:rPr lang="ru-RU" dirty="0" err="1"/>
              <a:t>кинезотерапевт</a:t>
            </a:r>
            <a:r>
              <a:rPr lang="ru-RU" dirty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специалист по альтернативной и дополнительной коммуникации,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специалист по ранней помощи,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инструктор по реабилитационной технике,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другие.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70236"/>
            <a:ext cx="8101282" cy="9547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принципы комплексной реабилитации инвалидов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03857606"/>
              </p:ext>
            </p:extLst>
          </p:nvPr>
        </p:nvGraphicFramePr>
        <p:xfrm>
          <a:off x="569343" y="1276710"/>
          <a:ext cx="8169215" cy="461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820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Требования этих принципов предполагают преемственность при реализации различных направлений и этапов комплексной реабилитации специалистами различных дисциплин, работающих в  учреждениях различных ведомств. </a:t>
            </a:r>
          </a:p>
          <a:p>
            <a:pPr>
              <a:buNone/>
            </a:pPr>
            <a:r>
              <a:rPr lang="ru-RU" dirty="0"/>
              <a:t>Но и на одном этапе при реализации мероприятий одного из направлений должна быть междисциплинарная/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dirty="0" err="1"/>
              <a:t>мультидисциплинарная</a:t>
            </a:r>
            <a:r>
              <a:rPr lang="ru-RU" dirty="0"/>
              <a:t>  команда специалистов.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>
                <a:solidFill>
                  <a:srgbClr val="FF0000"/>
                </a:solidFill>
              </a:rPr>
              <a:t>Компетентностный</a:t>
            </a:r>
            <a:r>
              <a:rPr lang="ru-RU" b="1" dirty="0">
                <a:solidFill>
                  <a:srgbClr val="FF0000"/>
                </a:solidFill>
              </a:rPr>
              <a:t> подход </a:t>
            </a:r>
            <a:r>
              <a:rPr lang="ru-RU" dirty="0"/>
              <a:t>- это реакция профессионального образования на изменяющиеся социально-экономические условия, когда практика постоянно предъявляет к специалистам новые требования, которые недостаточно учтены в программе их подготовки. </a:t>
            </a:r>
          </a:p>
          <a:p>
            <a:pPr>
              <a:buNone/>
            </a:pPr>
            <a:r>
              <a:rPr lang="ru-RU" dirty="0"/>
              <a:t>Это не столько требования к содержанию образования, сколько к целям, результатам и педагогическим технологиям обучения. </a:t>
            </a:r>
          </a:p>
          <a:p>
            <a:pPr>
              <a:buNone/>
            </a:pPr>
            <a:r>
              <a:rPr lang="ru-RU" dirty="0"/>
              <a:t>В качестве цели в современном образовании рассматривается формирование у специалиста соответствующих его профилю компетенций.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Концепция модернизации Российского образования ориентирована на реализацию компетентностного подхода в образовании, на формирование ключевых (базовых, универсальных и т.д.) компетенций, т.е. готовности обучающихся использовать усвоенные знания, умения и навыки, а также способы деятельности для решения практических и теоретических задач.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Понятие квалификации в традиционном смысле этого слова уступает место во многих современных областях человеческой деятельности понятию </a:t>
            </a:r>
            <a:r>
              <a:rPr lang="ru-RU" dirty="0" err="1"/>
              <a:t>эволютивной</a:t>
            </a:r>
            <a:r>
              <a:rPr lang="ru-RU" dirty="0"/>
              <a:t> компетенции и способности к адаптации.</a:t>
            </a:r>
          </a:p>
          <a:p>
            <a:pPr>
              <a:buNone/>
            </a:pPr>
            <a:r>
              <a:rPr lang="ru-RU" dirty="0"/>
              <a:t>Квалифицированный специалист должен:</a:t>
            </a:r>
          </a:p>
          <a:p>
            <a:pPr indent="127000">
              <a:buFont typeface="Wingdings" pitchFamily="2" charset="2"/>
              <a:buChar char="ü"/>
            </a:pPr>
            <a:r>
              <a:rPr lang="ru-RU" dirty="0"/>
              <a:t> быть конкурентоспособным на рынке труда, </a:t>
            </a:r>
          </a:p>
          <a:p>
            <a:pPr indent="127000">
              <a:buFont typeface="Wingdings" pitchFamily="2" charset="2"/>
              <a:buChar char="ü"/>
            </a:pPr>
            <a:r>
              <a:rPr lang="ru-RU" dirty="0"/>
              <a:t>свободно владеть необходимой информацией, </a:t>
            </a:r>
          </a:p>
          <a:p>
            <a:pPr indent="127000">
              <a:buFont typeface="Wingdings" pitchFamily="2" charset="2"/>
              <a:buChar char="ü"/>
            </a:pPr>
            <a:r>
              <a:rPr lang="ru-RU" dirty="0"/>
              <a:t>ориентироваться в смежных областях, </a:t>
            </a:r>
          </a:p>
          <a:p>
            <a:pPr indent="127000">
              <a:buFont typeface="Wingdings" pitchFamily="2" charset="2"/>
              <a:buChar char="ü"/>
            </a:pPr>
            <a:r>
              <a:rPr lang="ru-RU" dirty="0"/>
              <a:t>быть готовым к профессиональному росту, </a:t>
            </a:r>
          </a:p>
          <a:p>
            <a:pPr indent="127000">
              <a:buFont typeface="Wingdings" pitchFamily="2" charset="2"/>
              <a:buChar char="ü"/>
            </a:pPr>
            <a:r>
              <a:rPr lang="ru-RU" dirty="0"/>
              <a:t>быть способным к адаптации в постоянно изменяющихся условиях.</a:t>
            </a:r>
          </a:p>
          <a:p>
            <a:pPr>
              <a:buNone/>
            </a:pPr>
            <a:r>
              <a:rPr lang="ru-RU" dirty="0"/>
              <a:t>Ключевые компетенции провозглашаются новой парадигмой результата образования.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Анализ современных реабилитационных парадигм, подходов, тенденций и инновационного опыта, профессиональных стандартов и профессиональных характеристик специалистов в области комплексной реабилитации и </a:t>
            </a:r>
            <a:r>
              <a:rPr lang="ru-RU" dirty="0" err="1"/>
              <a:t>абилитации</a:t>
            </a:r>
            <a:r>
              <a:rPr lang="ru-RU" dirty="0"/>
              <a:t>, позволяет сформулировать основные ключевые или унифицированные группы компетенций для специалистов  в области профессиональной реабилитации.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09120"/>
            <a:ext cx="1547217" cy="19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559"/>
            <a:ext cx="1403201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92266"/>
            <a:ext cx="3888432" cy="22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94138"/>
            <a:ext cx="7886700" cy="57828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b="1" dirty="0"/>
              <a:t>Цель Концепции </a:t>
            </a:r>
            <a:r>
              <a:rPr lang="ru-RU" sz="3000" b="1" dirty="0">
                <a:effectLst/>
                <a:latin typeface="+mj-lt"/>
                <a:ea typeface="Times New Roman" panose="02020603050405020304" pitchFamily="18" charset="0"/>
              </a:rPr>
              <a:t>развития в РФ системы комплексной реабилитации и </a:t>
            </a:r>
            <a:r>
              <a:rPr lang="ru-RU" sz="3000" b="1" dirty="0" err="1">
                <a:effectLst/>
                <a:latin typeface="+mj-lt"/>
                <a:ea typeface="Times New Roman" panose="02020603050405020304" pitchFamily="18" charset="0"/>
              </a:rPr>
              <a:t>абилитации</a:t>
            </a:r>
            <a:r>
              <a:rPr lang="ru-RU" sz="3000" b="1" dirty="0">
                <a:effectLst/>
                <a:latin typeface="+mj-lt"/>
                <a:ea typeface="Times New Roman" panose="02020603050405020304" pitchFamily="18" charset="0"/>
              </a:rPr>
              <a:t> лиц с инвалидностью, в том числе детей с инвалидностью, на период до 2025 года</a:t>
            </a:r>
            <a:r>
              <a:rPr lang="ru-RU" sz="3000" b="1" dirty="0">
                <a:latin typeface="+mj-lt"/>
              </a:rPr>
              <a:t> </a:t>
            </a:r>
            <a:r>
              <a:rPr lang="ru-RU" sz="3000" dirty="0"/>
              <a:t>- обеспечение доступности для лиц с инвалидностью, в том числе детей с инвалидностью, качественных, эффективных, безопасных и научно-обоснованных реабилитационных и </a:t>
            </a:r>
            <a:r>
              <a:rPr lang="ru-RU" sz="3000" dirty="0" err="1"/>
              <a:t>абилитационных</a:t>
            </a:r>
            <a:r>
              <a:rPr lang="ru-RU" sz="3000" dirty="0"/>
              <a:t> услуг и ТСР в сочетании с реализацией исчерпывающих мер, направленных на социальную адаптацию и интеграцию этих лиц во все сферы жизни общества для достижения ими максимально возможной независимости и повышения качества жизни.</a:t>
            </a:r>
          </a:p>
          <a:p>
            <a:pPr>
              <a:buNone/>
            </a:pPr>
            <a:r>
              <a:rPr lang="ru-RU" sz="3000" b="1" dirty="0"/>
              <a:t>Ее реализация</a:t>
            </a:r>
            <a:r>
              <a:rPr lang="ru-RU" sz="3000" dirty="0"/>
              <a:t>  </a:t>
            </a:r>
            <a:r>
              <a:rPr lang="ru-RU" sz="3000" b="1" dirty="0"/>
              <a:t>связана с решением в том числе такой важнейшей </a:t>
            </a:r>
            <a:r>
              <a:rPr lang="ru-RU" b="1" dirty="0"/>
              <a:t>задачи как совершенствование научно-методического и кадрового обеспечения системы комплексной реабилитации</a:t>
            </a:r>
            <a:r>
              <a:rPr lang="ru-RU" dirty="0"/>
              <a:t>.</a:t>
            </a:r>
            <a:r>
              <a:rPr lang="ru-RU" sz="2800" dirty="0"/>
              <a:t> </a:t>
            </a:r>
            <a:r>
              <a:rPr lang="ru-RU" sz="2800" b="1" dirty="0"/>
              <a:t>В связи с этим остро встает проблема подготовки кадров.</a:t>
            </a:r>
            <a:r>
              <a:rPr lang="ru-RU" sz="2800" dirty="0"/>
              <a:t> </a:t>
            </a:r>
          </a:p>
          <a:p>
            <a:pPr>
              <a:buNone/>
            </a:pPr>
            <a:r>
              <a:rPr lang="ru-RU" sz="2800" dirty="0"/>
              <a:t>Каровая составляющая является одним из основных  компонентов системы комплексной реабилитации и </a:t>
            </a:r>
            <a:r>
              <a:rPr lang="ru-RU" sz="2800" dirty="0" err="1"/>
              <a:t>абилитации</a:t>
            </a:r>
            <a:r>
              <a:rPr lang="ru-RU" sz="2800" dirty="0"/>
              <a:t> инвалидов, наряду с </a:t>
            </a:r>
            <a:r>
              <a:rPr lang="ru-RU" sz="2800" b="1" dirty="0"/>
              <a:t>компонентами</a:t>
            </a:r>
            <a:r>
              <a:rPr lang="ru-RU" sz="2800" dirty="0"/>
              <a:t> правового, экономического, финансового, управленческого, информационного и инфраструктурного характера.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600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3779" y="404664"/>
            <a:ext cx="8623738" cy="6132614"/>
          </a:xfrm>
        </p:spPr>
        <p:txBody>
          <a:bodyPr>
            <a:normAutofit fontScale="62500" lnSpcReduction="20000"/>
          </a:bodyPr>
          <a:lstStyle/>
          <a:p>
            <a:pPr marL="87313" indent="22225" algn="ctr">
              <a:buNone/>
            </a:pPr>
            <a:r>
              <a:rPr lang="ru-RU" sz="3300" b="1" dirty="0">
                <a:solidFill>
                  <a:srgbClr val="C00000"/>
                </a:solidFill>
              </a:rPr>
              <a:t>Ключевые или унифицированные компетенции для специалистов  в области комплексной реабилитации:</a:t>
            </a:r>
          </a:p>
          <a:p>
            <a:r>
              <a:rPr lang="ru-RU" dirty="0"/>
              <a:t>владение методами поиска и анализа информации, необходимой при осуществлении профессиональных обязанностей в ходе реализации комплекса реабилитационных мероприятий; </a:t>
            </a:r>
          </a:p>
          <a:p>
            <a:r>
              <a:rPr lang="ru-RU" dirty="0"/>
              <a:t>осуществление </a:t>
            </a:r>
            <a:r>
              <a:rPr lang="ru-RU" dirty="0" err="1"/>
              <a:t>реабилитационно-экспертной</a:t>
            </a:r>
            <a:r>
              <a:rPr lang="ru-RU" dirty="0"/>
              <a:t> диагностики на основе МКФ;</a:t>
            </a:r>
          </a:p>
          <a:p>
            <a:r>
              <a:rPr lang="ru-RU" dirty="0"/>
              <a:t>интерпретация  данных, получаемых в ходе комплексного консультирования различными специалистами; </a:t>
            </a:r>
          </a:p>
          <a:p>
            <a:r>
              <a:rPr lang="ru-RU" dirty="0"/>
              <a:t>владение порядком составления индивидуального маршрута/плана  реабилитации на основании ИПРА;</a:t>
            </a:r>
          </a:p>
          <a:p>
            <a:r>
              <a:rPr lang="ru-RU" dirty="0"/>
              <a:t>владение методами оценки соответствия уровня позитивных (негативных) изменений в статусе инвалида прогнозным показателям, при необходимости корректировка индивидуального маршрута/плана реабилитации; </a:t>
            </a:r>
          </a:p>
          <a:p>
            <a:r>
              <a:rPr lang="ru-RU" dirty="0"/>
              <a:t>владение методами оценки удовлетворенности </a:t>
            </a:r>
            <a:r>
              <a:rPr lang="ru-RU" dirty="0" err="1"/>
              <a:t>реабилитанта</a:t>
            </a:r>
            <a:r>
              <a:rPr lang="ru-RU" dirty="0"/>
              <a:t> и его ближайшего окружения достигнутыми результатами в ходе реализации мероприятий по реабилитации;</a:t>
            </a:r>
          </a:p>
          <a:p>
            <a:r>
              <a:rPr lang="ru-RU" dirty="0"/>
              <a:t>способность оценивать эффективность реализации индивидуального маршрута/плана реабилитации;</a:t>
            </a:r>
          </a:p>
          <a:p>
            <a:r>
              <a:rPr lang="ru-RU" dirty="0"/>
              <a:t>способность работы в комплексной бригаде;</a:t>
            </a:r>
          </a:p>
          <a:p>
            <a:r>
              <a:rPr lang="ru-RU" dirty="0"/>
              <a:t>владение  профессиональной этикой и техникой эффективной коммуникации с инвалидами, имеющими различные виды нарушенных функций организма.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005" y="260648"/>
            <a:ext cx="8496944" cy="65973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C00000"/>
                </a:solidFill>
              </a:rPr>
              <a:t>Ключевые знания в области комплексной реабилитации:</a:t>
            </a:r>
          </a:p>
          <a:p>
            <a:r>
              <a:rPr lang="ru-RU" sz="2900" dirty="0"/>
              <a:t>современные парадигмы и подходы в реабилитации инвалидов; </a:t>
            </a:r>
          </a:p>
          <a:p>
            <a:r>
              <a:rPr lang="ru-RU" sz="2900" dirty="0"/>
              <a:t>актуальные нормативные правовые акты РФ в области комплексной реабилитации инвалидов, национальные стандарты , руководящие принципы, приоритеты социальной политики, оказывающие влияние на осуществление реабилитации; </a:t>
            </a:r>
          </a:p>
          <a:p>
            <a:r>
              <a:rPr lang="ru-RU" sz="2900" dirty="0"/>
              <a:t>МКФ, как диагностический инструмент; </a:t>
            </a:r>
          </a:p>
          <a:p>
            <a:r>
              <a:rPr lang="ru-RU" sz="2900" dirty="0"/>
              <a:t>критерии оценки индивидуальной нуждаемости инвалидов в реабилитации (</a:t>
            </a:r>
            <a:r>
              <a:rPr lang="ru-RU" sz="2900" dirty="0" err="1"/>
              <a:t>абилитации</a:t>
            </a:r>
            <a:r>
              <a:rPr lang="ru-RU" sz="2900" dirty="0"/>
              <a:t>); </a:t>
            </a:r>
          </a:p>
          <a:p>
            <a:r>
              <a:rPr lang="ru-RU" sz="2900" dirty="0"/>
              <a:t>основы </a:t>
            </a:r>
            <a:r>
              <a:rPr lang="ru-RU" sz="2900" dirty="0" err="1"/>
              <a:t>реабилитационно-экспертной</a:t>
            </a:r>
            <a:r>
              <a:rPr lang="ru-RU" sz="2900" dirty="0"/>
              <a:t> диагностики при оказании услуг на основе МКФ; </a:t>
            </a:r>
          </a:p>
          <a:p>
            <a:r>
              <a:rPr lang="ru-RU" sz="2900" dirty="0"/>
              <a:t>технологии оценки результатов  реабилитации (</a:t>
            </a:r>
            <a:r>
              <a:rPr lang="ru-RU" sz="2900" dirty="0" err="1"/>
              <a:t>абилитации</a:t>
            </a:r>
            <a:r>
              <a:rPr lang="ru-RU" sz="2900" dirty="0"/>
              <a:t>) на всех этапах и направлениях;</a:t>
            </a:r>
          </a:p>
          <a:p>
            <a:r>
              <a:rPr lang="ru-RU" sz="2900" dirty="0"/>
              <a:t>основные (в том числе инновационные) технологии реабилитации инвалидов/детей-инвалидов; </a:t>
            </a:r>
          </a:p>
          <a:p>
            <a:r>
              <a:rPr lang="ru-RU" sz="2900" dirty="0"/>
              <a:t>порядок разработки и реализации индивидуального маршрута/плана реабилитации/ </a:t>
            </a:r>
            <a:r>
              <a:rPr lang="ru-RU" sz="2900" dirty="0" err="1"/>
              <a:t>абилитации</a:t>
            </a:r>
            <a:r>
              <a:rPr lang="ru-RU" sz="2900" dirty="0"/>
              <a:t>;</a:t>
            </a:r>
          </a:p>
          <a:p>
            <a:r>
              <a:rPr lang="ru-RU" sz="2900" dirty="0"/>
              <a:t>способы мотивации </a:t>
            </a:r>
            <a:r>
              <a:rPr lang="ru-RU" sz="2900" dirty="0" err="1"/>
              <a:t>реабилитанта</a:t>
            </a:r>
            <a:r>
              <a:rPr lang="ru-RU" sz="2900" dirty="0"/>
              <a:t> на реабилитацию, на эффективное взаимодействие со специалистами и принятие ответственности за ход и результаты реабилитации;</a:t>
            </a:r>
          </a:p>
          <a:p>
            <a:r>
              <a:rPr lang="ru-RU" sz="2900" dirty="0"/>
              <a:t>основы командной работы, командной коммуникации при решении совместных реабилитационных задач при проведении </a:t>
            </a:r>
            <a:r>
              <a:rPr lang="ru-RU" sz="2900" dirty="0" err="1"/>
              <a:t>реабилитациионных</a:t>
            </a:r>
            <a:r>
              <a:rPr lang="ru-RU" sz="2900" dirty="0"/>
              <a:t> мероприятий; </a:t>
            </a:r>
          </a:p>
          <a:p>
            <a:r>
              <a:rPr lang="ru-RU" sz="2900" dirty="0"/>
              <a:t>техники эффективной коммуникации с инвалидами, имеющими различные виды нарушенных функций организма; </a:t>
            </a:r>
          </a:p>
          <a:p>
            <a:r>
              <a:rPr lang="ru-RU" sz="2900" dirty="0"/>
              <a:t>формы дискриминации инвалидов на этапах профессиональной реабилитации.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Универсальные модули программ ДПО по профессиональной реабилитации</a:t>
            </a:r>
          </a:p>
          <a:p>
            <a:pPr marL="566928" indent="-457200" algn="just">
              <a:buNone/>
            </a:pPr>
            <a:r>
              <a:rPr lang="ru-RU" sz="2000" dirty="0">
                <a:solidFill>
                  <a:srgbClr val="C00000"/>
                </a:solidFill>
              </a:rPr>
              <a:t>1. </a:t>
            </a:r>
            <a:r>
              <a:rPr lang="ru-RU" sz="2000" dirty="0"/>
              <a:t>Современная нормативная база по комплексной реабилитации.  </a:t>
            </a:r>
          </a:p>
          <a:p>
            <a:pPr marL="566928" indent="-457200" algn="just">
              <a:buNone/>
            </a:pPr>
            <a:r>
              <a:rPr lang="ru-RU" sz="2000" dirty="0"/>
              <a:t>2. Теоретические и организационные основы комплексной реабилитации.  </a:t>
            </a:r>
          </a:p>
          <a:p>
            <a:pPr marL="566928" indent="-457200" algn="just">
              <a:buNone/>
            </a:pPr>
            <a:r>
              <a:rPr lang="ru-RU" sz="2000" dirty="0"/>
              <a:t>3. Основы реабилитационно-экспертной  диагностики на основе МКФ. </a:t>
            </a:r>
          </a:p>
          <a:p>
            <a:pPr marL="566928" lvl="0" indent="-457200">
              <a:buNone/>
            </a:pPr>
            <a:r>
              <a:rPr lang="ru-RU" sz="2000" dirty="0"/>
              <a:t>4. Критерии оценки индивидуальной нуждаемости инвалидов в реабилитации.</a:t>
            </a:r>
          </a:p>
          <a:p>
            <a:pPr marL="566928" indent="-457200">
              <a:buNone/>
            </a:pPr>
            <a:r>
              <a:rPr lang="ru-RU" sz="2000" dirty="0"/>
              <a:t>5.  Порядок разработки и реализации индивидуального маршрута/плана реабилитации.</a:t>
            </a:r>
          </a:p>
          <a:p>
            <a:pPr marL="566928" indent="-457200">
              <a:buNone/>
            </a:pPr>
            <a:r>
              <a:rPr lang="ru-RU" sz="2000" dirty="0"/>
              <a:t>6. Технологии оценки результатов реабилитации (</a:t>
            </a:r>
            <a:r>
              <a:rPr lang="ru-RU" sz="2000" dirty="0" err="1"/>
              <a:t>абилитации</a:t>
            </a:r>
            <a:r>
              <a:rPr lang="ru-RU" sz="2000" dirty="0"/>
              <a:t>) на всех этапах и направлениях. </a:t>
            </a:r>
          </a:p>
          <a:p>
            <a:pPr marL="566928" lvl="0" indent="-457200">
              <a:buNone/>
            </a:pPr>
            <a:r>
              <a:rPr lang="ru-RU" sz="2000" dirty="0"/>
              <a:t>7. Основные (в том числе инновационные) технологии реабилитации инвалидов (по направлениям).</a:t>
            </a:r>
          </a:p>
          <a:p>
            <a:pPr marL="566928" lvl="0" indent="-457200">
              <a:buNone/>
            </a:pPr>
            <a:r>
              <a:rPr lang="ru-RU" sz="2000" dirty="0"/>
              <a:t>8. Основы командной работы. </a:t>
            </a:r>
          </a:p>
          <a:p>
            <a:pPr marL="566928" lvl="0" indent="-457200">
              <a:buNone/>
            </a:pPr>
            <a:r>
              <a:rPr lang="ru-RU" sz="2000" dirty="0"/>
              <a:t>9. Этика общения с инвалидами. </a:t>
            </a:r>
          </a:p>
          <a:p>
            <a:pPr marL="566928" indent="-457200"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70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В настоящее время отсутствует единая терминология, единые подходы к подготовке специалистов, которые организуют и обеспечивают предоставление услуг в области реабилитации в различных ведомствах. </a:t>
            </a:r>
          </a:p>
          <a:p>
            <a:pPr>
              <a:buNone/>
            </a:pPr>
            <a:r>
              <a:rPr lang="ru-RU" dirty="0"/>
              <a:t>Выделение ключевых компетенций позволяет внести изменения в действующие профессиональные стандарты специалистов с учетом унифицированных трудовых функций в сфере комплексной реабилитации/</a:t>
            </a:r>
            <a:r>
              <a:rPr lang="ru-RU" dirty="0" err="1"/>
              <a:t>абилитации</a:t>
            </a:r>
            <a:r>
              <a:rPr lang="ru-RU" dirty="0"/>
              <a:t> инвалидов и детей-инвалидов. </a:t>
            </a:r>
          </a:p>
          <a:p>
            <a:pPr>
              <a:buNone/>
            </a:pPr>
            <a:r>
              <a:rPr lang="ru-RU" dirty="0"/>
              <a:t> Использование модульного подхода позволит обеспечить организацию реабилитационного процесса на основе  принципов непрерывности и преемственности, сформируют общее понимание целей у различных специалистов, основу для взаимодействия, для работы в единой реабилитационной команде.  </a:t>
            </a:r>
          </a:p>
          <a:p>
            <a:pPr>
              <a:buNone/>
            </a:pPr>
            <a:r>
              <a:rPr lang="ru-RU" dirty="0"/>
              <a:t>Построение процесса ДПО специалистов на основе модульного и </a:t>
            </a:r>
            <a:r>
              <a:rPr lang="ru-RU" dirty="0" err="1"/>
              <a:t>компетентностного</a:t>
            </a:r>
            <a:r>
              <a:rPr lang="ru-RU" dirty="0"/>
              <a:t> подходов позволит осуществлять полноценную подготовку / повышение квалификации специалистов, задействованных в комплексной реабилитации / </a:t>
            </a:r>
            <a:r>
              <a:rPr lang="ru-RU" dirty="0" err="1"/>
              <a:t>абилитации</a:t>
            </a:r>
            <a:r>
              <a:rPr lang="ru-RU" dirty="0"/>
              <a:t> инвалидов с учетом современных тенденций и подходов, в том числе – к процессу межведомственного взаимодействия, с целью повышения эффективности и результативности комплексной реабилитации / </a:t>
            </a:r>
            <a:r>
              <a:rPr lang="ru-RU" dirty="0" err="1"/>
              <a:t>абилитации</a:t>
            </a:r>
            <a:r>
              <a:rPr lang="ru-RU" dirty="0"/>
              <a:t> в целом.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1" y="436728"/>
            <a:ext cx="8393372" cy="60459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>
                <a:solidFill>
                  <a:srgbClr val="C00000"/>
                </a:solidFill>
              </a:rPr>
              <a:t>Что нужно сделать:</a:t>
            </a:r>
          </a:p>
          <a:p>
            <a:r>
              <a:rPr lang="ru-RU" dirty="0"/>
              <a:t>Поднять престиж профессий: конкурсы, социальная реклама, включение в демократические органы управления (советы, комиссии…);</a:t>
            </a:r>
          </a:p>
          <a:p>
            <a:r>
              <a:rPr lang="ru-RU" dirty="0"/>
              <a:t>Мотивировать сотрудников: оплата труда, учитывающая достижения и работу с людьми, имеющими ограничения жизнедеятельности;</a:t>
            </a:r>
          </a:p>
          <a:p>
            <a:r>
              <a:rPr lang="ru-RU" dirty="0"/>
              <a:t>Создать национальную систему подготовки и повышения квалификации кадров для социальной и профессиональной реабилитации: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ru-RU" dirty="0"/>
              <a:t>введение новых профессий;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ru-RU" dirty="0"/>
              <a:t>редакция классификаторов профессий, 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ru-RU" dirty="0"/>
              <a:t>доработка </a:t>
            </a:r>
            <a:r>
              <a:rPr lang="ru-RU" dirty="0" err="1"/>
              <a:t>профстандартов</a:t>
            </a:r>
            <a:r>
              <a:rPr lang="ru-RU" dirty="0"/>
              <a:t> в соответствии с унифицированными компетенциями;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ru-RU" dirty="0"/>
              <a:t>дополнение образовательных стандартов модулями по реабилитации;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ru-RU" dirty="0"/>
              <a:t>совершенствование программ основного (СПО и ВО) и дополнительного профессионального образования в соответствии  с ФГОС  и </a:t>
            </a:r>
            <a:r>
              <a:rPr lang="ru-RU" dirty="0" err="1"/>
              <a:t>профстандартами</a:t>
            </a:r>
            <a:r>
              <a:rPr lang="ru-RU" dirty="0"/>
              <a:t>;</a:t>
            </a:r>
          </a:p>
          <a:p>
            <a:pPr marL="450850" indent="0">
              <a:buFont typeface="Wingdings" pitchFamily="2" charset="2"/>
              <a:buChar char="Ø"/>
            </a:pPr>
            <a:r>
              <a:rPr lang="ru-RU" dirty="0"/>
              <a:t>создание сети региональных ресурсных центров во главе с национальным учебно-методическим ресурсным центром 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6" y="365126"/>
            <a:ext cx="8292662" cy="280374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  <a:t>Старобина Е.М. </a:t>
            </a:r>
            <a:b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800" b="1" dirty="0">
                <a:solidFill>
                  <a:srgbClr val="C00000"/>
                </a:solidFill>
                <a:latin typeface="Arial Black" pitchFamily="34" charset="0"/>
              </a:rPr>
              <a:t>estarobina@yandex.ru</a:t>
            </a:r>
            <a:endParaRPr lang="ru-RU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54015"/>
            <a:ext cx="9144000" cy="4303986"/>
          </a:xfrm>
        </p:spPr>
      </p:pic>
    </p:spTree>
    <p:extLst>
      <p:ext uri="{BB962C8B-B14F-4D97-AF65-F5344CB8AC3E}">
        <p14:creationId xmlns:p14="http://schemas.microsoft.com/office/powerpoint/2010/main" xmlns="" val="207705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93" y="0"/>
            <a:ext cx="7886700" cy="716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841" y="177420"/>
            <a:ext cx="8481849" cy="634950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300" b="1" dirty="0">
                <a:solidFill>
                  <a:srgbClr val="C00000"/>
                </a:solidFill>
              </a:rPr>
              <a:t>Для решения задачи по совершенствованию кадрового обеспечения системы комплексной реабилитации предлагается:</a:t>
            </a:r>
          </a:p>
          <a:p>
            <a:pPr>
              <a:spcBef>
                <a:spcPts val="0"/>
              </a:spcBef>
            </a:pPr>
            <a:r>
              <a:rPr lang="ru-RU" sz="3300" dirty="0"/>
              <a:t>комплексное развитие системы базовой подготовки квалифицированных специалистов по основным направлениям комплексной реабилитации и </a:t>
            </a:r>
            <a:r>
              <a:rPr lang="ru-RU" sz="3300" dirty="0" err="1"/>
              <a:t>абилитации</a:t>
            </a:r>
            <a:r>
              <a:rPr lang="ru-RU" sz="3300" dirty="0"/>
              <a:t>, профессиональной переподготовки и повышения квалификации специалистов;</a:t>
            </a:r>
          </a:p>
          <a:p>
            <a:pPr>
              <a:spcBef>
                <a:spcPts val="0"/>
              </a:spcBef>
            </a:pPr>
            <a:r>
              <a:rPr lang="ru-RU" sz="3300" dirty="0"/>
              <a:t>разработка и актуализация профессиональных стандартов специалистов по основным направлениям комплексной реабилитации и </a:t>
            </a:r>
            <a:r>
              <a:rPr lang="ru-RU" sz="3300" dirty="0" err="1"/>
              <a:t>абилитации</a:t>
            </a:r>
            <a:r>
              <a:rPr lang="ru-RU" sz="3300" dirty="0"/>
              <a:t> инвалидов, образовательных стандартов и учебных программ ВО и СПО;</a:t>
            </a:r>
          </a:p>
          <a:p>
            <a:pPr>
              <a:spcBef>
                <a:spcPts val="0"/>
              </a:spcBef>
            </a:pPr>
            <a:r>
              <a:rPr lang="ru-RU" sz="3300" dirty="0"/>
              <a:t>создание и развитие профессиональных сообществ, в том числе всероссийского союза </a:t>
            </a:r>
            <a:r>
              <a:rPr lang="ru-RU" sz="3300" dirty="0" err="1"/>
              <a:t>реабилитологов</a:t>
            </a:r>
            <a:r>
              <a:rPr lang="ru-RU" sz="3300" dirty="0"/>
              <a:t> в социальной сфере,  специалистов в области протезно-ортопедической помощи, работников сферы  реабилитационной индустрии, привлечение их к подготовке стандартов услуг по комплексной реабилитации и </a:t>
            </a:r>
            <a:r>
              <a:rPr lang="ru-RU" sz="3300" dirty="0" err="1"/>
              <a:t>абилитации</a:t>
            </a:r>
            <a:r>
              <a:rPr lang="ru-RU" sz="3300" dirty="0"/>
              <a:t> инвалидов, профессиональных стандартов  и учебных программ по подготовке специалистов в сферах здравоохранения, социальной защиты населения, образования, занятости населения, культуры, физической культуры и спорта,  экспертной оценке практик и методов комплексной реабилитации и </a:t>
            </a:r>
            <a:r>
              <a:rPr lang="ru-RU" sz="3300" dirty="0" err="1"/>
              <a:t>абилитации</a:t>
            </a:r>
            <a:r>
              <a:rPr lang="ru-RU" sz="3300" dirty="0"/>
              <a:t>;</a:t>
            </a:r>
          </a:p>
          <a:p>
            <a:pPr>
              <a:spcBef>
                <a:spcPts val="0"/>
              </a:spcBef>
            </a:pPr>
            <a:r>
              <a:rPr lang="ru-RU" sz="3300" dirty="0"/>
              <a:t>осуществление государственной поддержки проведения на регулярной основе межведомственных научно-методических и обучающих мероприятий; содействие международному обмену опытом специалистов в сфере комплексной реабилитации и </a:t>
            </a:r>
            <a:r>
              <a:rPr lang="ru-RU" sz="3300" dirty="0" err="1"/>
              <a:t>абилитации</a:t>
            </a:r>
            <a:r>
              <a:rPr lang="ru-RU" sz="3300" dirty="0"/>
              <a:t> для расширения знаний о новых методиках и инновационных технологиях,  используемых  в мировом научно-практическом сообществе.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94138"/>
            <a:ext cx="7886700" cy="57828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В настоящее время эта проблема не решена и требует особого внимания.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Проблемное поле в данной области:</a:t>
            </a:r>
          </a:p>
          <a:p>
            <a:r>
              <a:rPr lang="ru-RU" dirty="0"/>
              <a:t>дефицит квалифицированных кадров в системе реабилитации;</a:t>
            </a:r>
            <a:endParaRPr lang="en-US" dirty="0"/>
          </a:p>
          <a:p>
            <a:r>
              <a:rPr lang="ru-RU" dirty="0"/>
              <a:t>несоответствие нормативной базы потребностям реабилитационной практики; </a:t>
            </a:r>
          </a:p>
          <a:p>
            <a:r>
              <a:rPr lang="ru-RU" dirty="0"/>
              <a:t>разрыв между потребностями в специалистах в реабилитационных учреждениях и специальностями, предлагаемыми системой образования; </a:t>
            </a:r>
          </a:p>
          <a:p>
            <a:r>
              <a:rPr lang="ru-RU" dirty="0"/>
              <a:t>низкий престиж и низкая заработная плата в отрасли;</a:t>
            </a:r>
          </a:p>
          <a:p>
            <a:r>
              <a:rPr lang="ru-RU" dirty="0"/>
              <a:t>отсутствие координации управления системой подготовки и повышения квалификации кадров для реабилитации (особенно для профессиональной и социальной реабилитации);</a:t>
            </a:r>
          </a:p>
          <a:p>
            <a:r>
              <a:rPr lang="ru-RU" dirty="0"/>
              <a:t>межведомственный характер подготовки кадров.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88731"/>
            <a:ext cx="7886700" cy="56882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На начало 2020 г. в реализации мероприятий ИПРА инвалидов, ИПРА детей-инвалидов принимали  участие более </a:t>
            </a:r>
            <a:r>
              <a:rPr lang="ru-RU" dirty="0">
                <a:solidFill>
                  <a:srgbClr val="C00000"/>
                </a:solidFill>
              </a:rPr>
              <a:t>29 тысяч организаций.  </a:t>
            </a:r>
          </a:p>
          <a:p>
            <a:pPr>
              <a:buNone/>
            </a:pPr>
            <a:r>
              <a:rPr lang="ru-RU" dirty="0"/>
              <a:t>По данным, полученным из субъектов Российской Федерации, в регионах функционирует свыше </a:t>
            </a:r>
            <a:r>
              <a:rPr lang="ru-RU" dirty="0">
                <a:solidFill>
                  <a:srgbClr val="C00000"/>
                </a:solidFill>
              </a:rPr>
              <a:t>1000 многопрофильных реабилитационных центров </a:t>
            </a:r>
            <a:r>
              <a:rPr lang="ru-RU" dirty="0"/>
              <a:t>различного уровня, из которых большая часть относится к сферам </a:t>
            </a:r>
            <a:r>
              <a:rPr lang="ru-RU" b="1" dirty="0"/>
              <a:t>социального обслуживания (50%) и здравоохранения (24%). </a:t>
            </a:r>
          </a:p>
          <a:p>
            <a:pPr>
              <a:buNone/>
            </a:pPr>
            <a:r>
              <a:rPr lang="ru-RU" dirty="0"/>
              <a:t>Значимым обстоятельством является участие специалистов различного профиля в решении реабилитационных и </a:t>
            </a:r>
            <a:r>
              <a:rPr lang="ru-RU" dirty="0" err="1"/>
              <a:t>абилитационных</a:t>
            </a:r>
            <a:r>
              <a:rPr lang="ru-RU" dirty="0"/>
              <a:t> задач, действующих в условиях командной работы и межведомственного взаимодействия, решающих многозначные и разнообразные как по целям, так и по структуре, задачи и осуществляющих соответствующие виды деятельности. </a:t>
            </a:r>
          </a:p>
          <a:p>
            <a:pPr>
              <a:buNone/>
            </a:pPr>
            <a:r>
              <a:rPr lang="ru-RU" dirty="0"/>
              <a:t>Указанное обстоятельство требует включения в реабилитационную команду и в штатную структуру организаций и учреждений, реализующих реабилитационные и </a:t>
            </a:r>
            <a:r>
              <a:rPr lang="ru-RU" dirty="0" err="1"/>
              <a:t>абилитационные</a:t>
            </a:r>
            <a:r>
              <a:rPr lang="ru-RU" dirty="0"/>
              <a:t> мероприятия, разнообразных специалистов, прошедших соответствующее обучение, с целью максимально полноценного решения всего спектра реабилитационных и </a:t>
            </a:r>
            <a:r>
              <a:rPr lang="ru-RU" dirty="0" err="1"/>
              <a:t>абилитационных</a:t>
            </a:r>
            <a:r>
              <a:rPr lang="ru-RU" dirty="0"/>
              <a:t> задач.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38" y="362607"/>
            <a:ext cx="8121212" cy="58143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Штатные нормативы реабилитационных организаций социального обслуживания определяются приказами Минтруда России:</a:t>
            </a:r>
          </a:p>
          <a:p>
            <a:r>
              <a:rPr lang="ru-RU" dirty="0"/>
              <a:t>от 24.11.2014 № 940«Об утверждении правил организации деятельности организаций социального обслуживания, их структурных подразделений», </a:t>
            </a:r>
          </a:p>
          <a:p>
            <a:r>
              <a:rPr lang="ru-RU" dirty="0"/>
              <a:t>от 30.03.2020 N 157н</a:t>
            </a:r>
            <a:r>
              <a:rPr lang="ru-RU" b="1" dirty="0"/>
              <a:t> «</a:t>
            </a:r>
            <a:r>
              <a:rPr lang="ru-RU" dirty="0"/>
              <a:t>О внесении изменений в правила организации деятельности организаций социального обслуживания, их структурных подразделений, утвержденные приказом Министерства труда и социальной защиты Российской Федерации от 24 ноября 2014 г. N 940Н»,</a:t>
            </a:r>
          </a:p>
          <a:p>
            <a:r>
              <a:rPr lang="ru-RU" dirty="0"/>
              <a:t> от 27.09.2017 N 700 «О примерных штатных нормативах организаций, предоставляющих услуги по социальной и профессиональной реабилитации инвалидов и детей-инвалидов».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024" y="441434"/>
            <a:ext cx="8243248" cy="6191378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ts val="300"/>
              </a:spcBef>
              <a:buNone/>
            </a:pPr>
            <a:r>
              <a:rPr lang="ru-RU" sz="3200" b="1" dirty="0">
                <a:solidFill>
                  <a:srgbClr val="C00000"/>
                </a:solidFill>
              </a:rPr>
              <a:t>Перечень специальностей организаций, предоставляющих услуги по социальной и профессиональной реабилитации </a:t>
            </a:r>
          </a:p>
          <a:p>
            <a:pPr algn="ctr">
              <a:spcBef>
                <a:spcPts val="300"/>
              </a:spcBef>
              <a:buNone/>
            </a:pPr>
            <a:r>
              <a:rPr lang="ru-RU" dirty="0"/>
              <a:t>(на основании приказов Минтруда России №700 и №940)</a:t>
            </a:r>
            <a:endParaRPr lang="ru-RU" b="1" dirty="0"/>
          </a:p>
          <a:p>
            <a:pPr>
              <a:spcBef>
                <a:spcPts val="300"/>
              </a:spcBef>
            </a:pPr>
            <a:r>
              <a:rPr lang="ru-RU" b="1" dirty="0"/>
              <a:t>Социальная реабилитация:  </a:t>
            </a:r>
            <a:r>
              <a:rPr lang="ru-RU" dirty="0"/>
              <a:t>специалист по реабилитации инвалидов, специалист по социальной работе, специалист по работе с семьей, инженер по универсальному дизайну, юрисконсультант (юрист), </a:t>
            </a:r>
            <a:r>
              <a:rPr lang="ru-RU" dirty="0" err="1"/>
              <a:t>тифлосурдопереводчик</a:t>
            </a:r>
            <a:r>
              <a:rPr lang="ru-RU" dirty="0"/>
              <a:t>, сопровождающий инвалидов, лиц с ОВЗ и несовершеннолетних, ассистент (помощник) по оказанию технической помощи инвалидам и лицам с ОВЗ</a:t>
            </a:r>
          </a:p>
          <a:p>
            <a:pPr>
              <a:spcBef>
                <a:spcPts val="300"/>
              </a:spcBef>
            </a:pPr>
            <a:r>
              <a:rPr lang="ru-RU" dirty="0"/>
              <a:t> </a:t>
            </a:r>
            <a:r>
              <a:rPr lang="ru-RU" b="1" dirty="0"/>
              <a:t>Психологическая реабилитация: </a:t>
            </a:r>
            <a:r>
              <a:rPr lang="ru-RU" dirty="0"/>
              <a:t>медицинский психолог/</a:t>
            </a:r>
            <a:r>
              <a:rPr lang="ru-RU" dirty="0" err="1"/>
              <a:t>психолог</a:t>
            </a:r>
            <a:r>
              <a:rPr lang="ru-RU" dirty="0"/>
              <a:t>, педагог-психолог. </a:t>
            </a:r>
          </a:p>
          <a:p>
            <a:pPr>
              <a:spcBef>
                <a:spcPts val="300"/>
              </a:spcBef>
            </a:pPr>
            <a:r>
              <a:rPr lang="ru-RU" b="1" dirty="0"/>
              <a:t>Педагогическая реабилитация: </a:t>
            </a:r>
            <a:r>
              <a:rPr lang="ru-RU" dirty="0"/>
              <a:t>дефектолог (тифлопедагог, </a:t>
            </a:r>
            <a:r>
              <a:rPr lang="ru-RU" dirty="0" err="1"/>
              <a:t>олигофренопедагог</a:t>
            </a:r>
            <a:r>
              <a:rPr lang="ru-RU" dirty="0"/>
              <a:t>, сурдопедагог, логопед, преподаватель русского жестового языка., методист, педагог-организатор, педагог дополнительного образования.</a:t>
            </a:r>
          </a:p>
          <a:p>
            <a:pPr>
              <a:spcBef>
                <a:spcPts val="300"/>
              </a:spcBef>
            </a:pPr>
            <a:r>
              <a:rPr lang="ru-RU" b="1" dirty="0"/>
              <a:t>Профессиональная реабилитация: </a:t>
            </a:r>
            <a:r>
              <a:rPr lang="ru-RU" dirty="0"/>
              <a:t>профконсультант, инструктор по труду, инструктор по трудовой терапии. </a:t>
            </a:r>
          </a:p>
          <a:p>
            <a:pPr>
              <a:spcBef>
                <a:spcPts val="300"/>
              </a:spcBef>
            </a:pPr>
            <a:r>
              <a:rPr lang="ru-RU" b="1" dirty="0"/>
              <a:t>Физическая культура и спорт:  </a:t>
            </a:r>
            <a:r>
              <a:rPr lang="ru-RU" dirty="0"/>
              <a:t>инструктор ЛФК, инструктор-методист по адаптивной физкультуре, музыкальный руководитель; </a:t>
            </a:r>
            <a:r>
              <a:rPr lang="ru-RU" dirty="0" err="1"/>
              <a:t>культорганизатор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b="1" dirty="0"/>
              <a:t>Протезирование: </a:t>
            </a:r>
            <a:r>
              <a:rPr lang="ru-RU" dirty="0"/>
              <a:t>инженер с образованием по специальности «инженерное дело в медико-биологической практике», специалист по биомеханике движения, техник по профилю «протезно-ортопедическая и реабилитационная техника», механик протезно-ортопедических изделий. </a:t>
            </a:r>
          </a:p>
          <a:p>
            <a:pPr>
              <a:spcBef>
                <a:spcPts val="300"/>
              </a:spcBef>
            </a:pPr>
            <a:r>
              <a:rPr lang="ru-RU" b="1" dirty="0"/>
              <a:t>Медицинская реабилитация: </a:t>
            </a:r>
            <a:r>
              <a:rPr lang="ru-RU" dirty="0"/>
              <a:t>специалист по комплексной (медицинской) реабилитации инвалидов – врач, специалист по оккупационной терапии (</a:t>
            </a:r>
            <a:r>
              <a:rPr lang="ru-RU" dirty="0" err="1"/>
              <a:t>эрготерапевт</a:t>
            </a:r>
            <a:r>
              <a:rPr lang="ru-RU" dirty="0"/>
              <a:t>), врач травматолог-ортопед, врач-невролог, </a:t>
            </a:r>
            <a:r>
              <a:rPr lang="ru-RU" dirty="0" err="1"/>
              <a:t>врач-сурдолог</a:t>
            </a:r>
            <a:r>
              <a:rPr lang="ru-RU" dirty="0"/>
              <a:t>, врач-офтальмолог, врач-эндокринолог, врач-психиатр/психотерапевт.</a:t>
            </a:r>
          </a:p>
          <a:p>
            <a:pPr>
              <a:spcBef>
                <a:spcPts val="300"/>
              </a:spcBef>
            </a:pPr>
            <a:r>
              <a:rPr lang="ru-RU" dirty="0"/>
              <a:t>вспомогательные профессии: сурдопереводчик; </a:t>
            </a:r>
            <a:r>
              <a:rPr lang="ru-RU" dirty="0" err="1"/>
              <a:t>тифлосурдопереводчик</a:t>
            </a:r>
            <a:r>
              <a:rPr lang="ru-RU" dirty="0"/>
              <a:t>.</a:t>
            </a:r>
          </a:p>
          <a:p>
            <a:pPr>
              <a:spcBef>
                <a:spcPts val="300"/>
              </a:spcBef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+mn-lt"/>
              </a:rPr>
              <a:t>Количество специалистов, работающих в учреждениях социального обслуживания</a:t>
            </a:r>
            <a:br>
              <a:rPr lang="ru-RU" sz="3100" b="1" dirty="0">
                <a:solidFill>
                  <a:srgbClr val="C00000"/>
                </a:solidFill>
                <a:latin typeface="+mn-lt"/>
              </a:rPr>
            </a:br>
            <a:r>
              <a:rPr lang="ru-RU" sz="2200" b="1" dirty="0">
                <a:solidFill>
                  <a:srgbClr val="C00000"/>
                </a:solidFill>
                <a:latin typeface="+mn-lt"/>
              </a:rPr>
              <a:t>( по данным 74 субъектов РФ)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146412"/>
          <a:ext cx="7600949" cy="523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1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7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(чел)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Среднее по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субъектам РФ (чел.)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857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Специалисты по социальной работе, социальные работники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101385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56,4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1513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66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Врачи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7356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7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Средний медперсонал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34807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71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26211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66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Психологи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6600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3,8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166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3413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166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179772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8650" y="319407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372" y="362607"/>
            <a:ext cx="8497614" cy="58143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По данным формы № 6-собес </a:t>
            </a:r>
            <a:r>
              <a:rPr lang="ru-RU" dirty="0"/>
              <a:t>«Сведения о </a:t>
            </a:r>
            <a:r>
              <a:rPr lang="ru-RU" dirty="0" err="1"/>
              <a:t>полустационарных</a:t>
            </a:r>
            <a:r>
              <a:rPr lang="ru-RU" dirty="0"/>
              <a:t> организациях социального обслуживания, организациях, осуществляющих социальное обслуживание в форме социального обслуживания на дому» (2019 г.) в штатах реабилитационных центров:</a:t>
            </a:r>
          </a:p>
          <a:p>
            <a:r>
              <a:rPr lang="ru-RU" dirty="0"/>
              <a:t>воспитатели - 1031 ед. (10%) (в РЦ для детей 932 ед.)</a:t>
            </a:r>
          </a:p>
          <a:p>
            <a:r>
              <a:rPr lang="ru-RU" dirty="0"/>
              <a:t>специалист по социальной работе - 678,8 ед. (6,4%) (535 ед. для детей)</a:t>
            </a:r>
          </a:p>
          <a:p>
            <a:r>
              <a:rPr lang="ru-RU" dirty="0"/>
              <a:t>социальные педагоги - 418 (3,9%)  </a:t>
            </a:r>
          </a:p>
          <a:p>
            <a:r>
              <a:rPr lang="ru-RU" dirty="0"/>
              <a:t>педагоги-психологи – 382 ед. (3,6%) (348 ед. в РЦ для детей).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По данным формы № 3-собес </a:t>
            </a:r>
            <a:r>
              <a:rPr lang="ru-RU" dirty="0"/>
              <a:t>«Сведения о стационарных организациях социального обслуживания для граждан пожилого возраста и инвалидов (взрослых и детей)»  в стационарных организациях </a:t>
            </a:r>
            <a:r>
              <a:rPr lang="ru-RU" dirty="0" err="1"/>
              <a:t>соцобслуживания</a:t>
            </a:r>
            <a:r>
              <a:rPr lang="ru-RU" dirty="0"/>
              <a:t>:</a:t>
            </a:r>
          </a:p>
          <a:p>
            <a:r>
              <a:rPr lang="ru-RU" dirty="0"/>
              <a:t>специалисты по социальной работе - 2726,9 (1,5%)</a:t>
            </a:r>
          </a:p>
          <a:p>
            <a:r>
              <a:rPr lang="ru-RU" dirty="0"/>
              <a:t>социальных работников – 2029,7 (1,1%)</a:t>
            </a:r>
          </a:p>
          <a:p>
            <a:r>
              <a:rPr lang="ru-RU" dirty="0"/>
              <a:t>воспитателя - 7168,5 ед. (3,8%) </a:t>
            </a:r>
          </a:p>
          <a:p>
            <a:r>
              <a:rPr lang="ru-RU" dirty="0"/>
              <a:t>инструктора по труду - 977,6 ед. (0,5%). </a:t>
            </a:r>
          </a:p>
          <a:p>
            <a:pPr>
              <a:buNone/>
            </a:pPr>
            <a:r>
              <a:rPr lang="ru-RU" dirty="0"/>
              <a:t>Основное число специалистов по социальной работе и социальных работников работают в психоневрологических интернатах, педагогические работники в большей части - в стационарных учреждениях для детей. Преобладает младший медперсонал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ФГБУ ФНЦРИ им ГА Альбрехта Минтруда России [Режим совместимости]" id="{09322D17-2215-4E7C-91C4-A08EA9E18CF6}" vid="{BF7A93B3-7449-47D1-83A1-550E91E7625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2316</Words>
  <Application>Microsoft Office PowerPoint</Application>
  <PresentationFormat>Экран (4:3)</PresentationFormat>
  <Paragraphs>227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Количество специалистов, работающих в учреждениях социального обслуживания ( по данным 74 субъектов РФ) </vt:lpstr>
      <vt:lpstr>Слайд 9</vt:lpstr>
      <vt:lpstr> Ежегодные потребности в переподготовке и повышении квалификации специалистов, работающих в учреждениях социального обслуживания  (по данным 74 субъектов РФ)  </vt:lpstr>
      <vt:lpstr>Слайд 11</vt:lpstr>
      <vt:lpstr>Слайд 12</vt:lpstr>
      <vt:lpstr>Слайд 13</vt:lpstr>
      <vt:lpstr>Слайд 14</vt:lpstr>
      <vt:lpstr>Основные принципы комплексной реабилитации инвалидов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Старобина Е.М.  estarobina@yandex.ru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 Gayda</dc:creator>
  <cp:lastModifiedBy>Asus</cp:lastModifiedBy>
  <cp:revision>178</cp:revision>
  <dcterms:created xsi:type="dcterms:W3CDTF">2018-03-15T08:28:35Z</dcterms:created>
  <dcterms:modified xsi:type="dcterms:W3CDTF">2021-09-13T07:24:59Z</dcterms:modified>
</cp:coreProperties>
</file>