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496" r:id="rId3"/>
    <p:sldId id="505" r:id="rId4"/>
    <p:sldId id="497" r:id="rId5"/>
    <p:sldId id="498" r:id="rId6"/>
    <p:sldId id="501" r:id="rId7"/>
    <p:sldId id="502" r:id="rId8"/>
    <p:sldId id="503" r:id="rId9"/>
    <p:sldId id="504" r:id="rId10"/>
    <p:sldId id="288" r:id="rId11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81">
          <p15:clr>
            <a:srgbClr val="A4A3A4"/>
          </p15:clr>
        </p15:guide>
        <p15:guide id="2" pos="4921">
          <p15:clr>
            <a:srgbClr val="A4A3A4"/>
          </p15:clr>
        </p15:guide>
        <p15:guide id="3" pos="35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ычков Павел Геннадьевич" initials="БПГ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916"/>
    <a:srgbClr val="E98D06"/>
    <a:srgbClr val="E95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7"/>
  </p:normalViewPr>
  <p:slideViewPr>
    <p:cSldViewPr>
      <p:cViewPr varScale="1">
        <p:scale>
          <a:sx n="108" d="100"/>
          <a:sy n="108" d="100"/>
        </p:scale>
        <p:origin x="715" y="77"/>
      </p:cViewPr>
      <p:guideLst>
        <p:guide orient="horz" pos="2981"/>
        <p:guide pos="4921"/>
        <p:guide pos="35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A79B85-5E44-4B3A-BE79-E7480A6090A5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4A4EF5A-D74D-463F-A879-B6E2DF4E3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815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4BA14C5-2712-4EC5-BDBE-CA5119FF2CEA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4667602-7788-4152-B1A5-B062512FE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0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5603" name="Нижний колонтитул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111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8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51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451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69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71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280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524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Background placeholder: </a:t>
            </a:r>
            <a:r>
              <a:rPr lang="en-US" b="1"/>
              <a:t>After choosing your image, Right click on the image -&gt; Send to back -&gt; Click on send to back</a:t>
            </a:r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B56CA6-495C-4E68-99DC-C8BB46E8FF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6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01C2-241F-49F6-9915-C25B250D44FA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73568-3952-49D9-8648-69C08A76E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C614F-C8AF-4BE4-9823-F75C75C4185C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94A6-C96B-4CC9-BCDF-0CF4A17307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7F7B9-9460-4AD4-B7D4-32E5C5F1CD83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5EC8B-5B41-495A-BD56-E9941B2CB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9144000" cy="2322500"/>
          </a:xfrm>
          <a:pattFill prst="pct5">
            <a:fgClr>
              <a:schemeClr val="tx1">
                <a:lumMod val="50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pPr lvl="0"/>
            <a:r>
              <a:rPr lang="en-US" noProof="0" dirty="0"/>
              <a:t>Вставка рисунка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851142" y="1261777"/>
            <a:ext cx="1441717" cy="1475660"/>
          </a:xfrm>
          <a:prstGeom prst="ellipse">
            <a:avLst/>
          </a:prstGeom>
          <a:pattFill prst="pct5">
            <a:fgClr>
              <a:schemeClr val="tx1">
                <a:lumMod val="50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pPr lvl="0"/>
            <a:r>
              <a:rPr lang="en-US" noProof="0" dirty="0"/>
              <a:t>Вставка рисунка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088751" y="0"/>
            <a:ext cx="4055249" cy="5143500"/>
          </a:xfrm>
          <a:pattFill prst="pct5">
            <a:fgClr>
              <a:schemeClr val="tx1">
                <a:lumMod val="50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pPr lvl="0"/>
            <a:r>
              <a:rPr lang="en-US" noProof="0" dirty="0"/>
              <a:t>Вставка рисунка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6191-208D-4441-AB35-F3543B6EE7E9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A0A4E-AFBE-4668-8EE4-212912D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79768-F481-4336-A952-FA157E59D772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3C1A-8354-441E-816B-27CACADDB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4D741-4477-413D-BC9D-77C0A3816ADC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8D4EC-20AD-4B09-B140-58471A7F7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51C43-6FE0-4BC5-AFC6-FA3A79BA686E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BE76-236A-495B-A2F9-B54D6233C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79D02-0489-4966-B5CA-8CC4818ADDC0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03EF-386C-46FF-8B49-5FD182343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980C-C126-46C0-8CB9-605ED5B31D49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4CB09-0551-4A2F-B95E-7DFB70F2C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0936-B9AF-4569-9833-1DC272E5AB07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54979-92EF-45F4-8064-75F973844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CF595-D7A0-4DA6-8AE2-20A9F96D5A0E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85176-A88A-48C8-813B-96CEE23B0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CCD70F-2C72-49E9-B86C-FC551FD87D3C}" type="datetimeFigureOut">
              <a:rPr lang="ru-RU"/>
              <a:pPr>
                <a:defRPr/>
              </a:pPr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5EDC1D-448D-4613-8F28-1D680DC9B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2" r:id="rId13"/>
    <p:sldLayoutId id="2147483674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96191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6191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3635896" y="110900"/>
            <a:ext cx="5184576" cy="107721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tx1"/>
                </a:solidFill>
              </a:rPr>
              <a:t>ПРАВИТЕЛЬСТВО САНКТ-ПЕТЕРБУРГА </a:t>
            </a:r>
            <a:endParaRPr lang="ru-RU" sz="1800" dirty="0">
              <a:solidFill>
                <a:schemeClr val="tx1"/>
              </a:solidFill>
            </a:endParaRPr>
          </a:p>
          <a:p>
            <a:pPr algn="ctr"/>
            <a:r>
              <a:rPr lang="ru-RU" sz="1800" b="1" dirty="0">
                <a:solidFill>
                  <a:schemeClr val="tx1"/>
                </a:solidFill>
              </a:rPr>
              <a:t>Комитет по социальной политике </a:t>
            </a:r>
          </a:p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САНКТ-ПЕТЕРБУРГСКИЙ ГОСУДАРСТВЕННЫЙ ИНСТИТУТ ПСИХОЛОГИИ И СОЦИАЛЬНОЙ РАБОТЫ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1221254" y="878765"/>
            <a:ext cx="7599218" cy="3785652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b="1" dirty="0">
              <a:solidFill>
                <a:srgbClr val="961916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b="1" dirty="0">
              <a:solidFill>
                <a:srgbClr val="961916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961916"/>
                </a:solidFill>
                <a:latin typeface="+mj-lt"/>
                <a:ea typeface="Roboto Condensed bold" panose="02000000000000000000" pitchFamily="2" charset="0"/>
                <a:cs typeface="Roboto Condensed bold" panose="02000000000000000000" pitchFamily="2" charset="0"/>
              </a:rPr>
              <a:t>Санкт-Петербургский государственный институт психологии и социальной работы – центр подготовки социально-психологических </a:t>
            </a:r>
            <a:br>
              <a:rPr lang="ru-RU" sz="2500" b="1" dirty="0">
                <a:solidFill>
                  <a:srgbClr val="961916"/>
                </a:solidFill>
                <a:latin typeface="+mj-lt"/>
                <a:ea typeface="Roboto Condensed bold" panose="02000000000000000000" pitchFamily="2" charset="0"/>
                <a:cs typeface="Roboto Condensed bold" panose="02000000000000000000" pitchFamily="2" charset="0"/>
              </a:rPr>
            </a:br>
            <a:r>
              <a:rPr lang="ru-RU" sz="2500" b="1" dirty="0">
                <a:solidFill>
                  <a:srgbClr val="961916"/>
                </a:solidFill>
                <a:latin typeface="+mj-lt"/>
                <a:ea typeface="Roboto Condensed bold" panose="02000000000000000000" pitchFamily="2" charset="0"/>
                <a:cs typeface="Roboto Condensed bold" panose="02000000000000000000" pitchFamily="2" charset="0"/>
              </a:rPr>
              <a:t>кадров нового типа 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1" dirty="0">
              <a:solidFill>
                <a:schemeClr val="tx1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1" dirty="0">
              <a:solidFill>
                <a:schemeClr val="tx1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1" dirty="0">
              <a:solidFill>
                <a:schemeClr val="tx1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1"/>
                </a:solidFill>
                <a:latin typeface="+mj-lt"/>
                <a:ea typeface="Roboto Condensed bold" panose="02000000000000000000" pitchFamily="2" charset="0"/>
                <a:cs typeface="Roboto Condensed bold" panose="02000000000000000000" pitchFamily="2" charset="0"/>
              </a:rPr>
              <a:t>Балашов Алексей Игоревич</a:t>
            </a:r>
            <a:r>
              <a:rPr lang="ru-RU" sz="1800" dirty="0">
                <a:solidFill>
                  <a:schemeClr val="tx1"/>
                </a:solidFill>
                <a:latin typeface="+mj-lt"/>
                <a:ea typeface="Roboto Condensed bold" panose="02000000000000000000" pitchFamily="2" charset="0"/>
                <a:cs typeface="Roboto Condensed bold" panose="02000000000000000000" pitchFamily="2" charset="0"/>
              </a:rPr>
              <a:t>, 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ea typeface="Roboto Condensed bold" panose="02000000000000000000" pitchFamily="2" charset="0"/>
                <a:cs typeface="Roboto Condensed bold" panose="02000000000000000000" pitchFamily="2" charset="0"/>
              </a:rPr>
              <a:t>ректор </a:t>
            </a:r>
            <a:r>
              <a:rPr lang="ru-RU" sz="1800" dirty="0" err="1">
                <a:solidFill>
                  <a:schemeClr val="tx1"/>
                </a:solidFill>
                <a:ea typeface="Roboto Condensed bold" panose="02000000000000000000" pitchFamily="2" charset="0"/>
                <a:cs typeface="Roboto Condensed bold" panose="02000000000000000000" pitchFamily="2" charset="0"/>
              </a:rPr>
              <a:t>СПбГИПСР</a:t>
            </a:r>
            <a:r>
              <a:rPr lang="ru-RU" sz="1800" dirty="0">
                <a:solidFill>
                  <a:schemeClr val="tx1"/>
                </a:solidFill>
                <a:ea typeface="Roboto Condensed bold" panose="02000000000000000000" pitchFamily="2" charset="0"/>
                <a:cs typeface="Roboto Condensed bold" panose="02000000000000000000" pitchFamily="2" charset="0"/>
              </a:rPr>
              <a:t>, доктор экономических наук</a:t>
            </a:r>
            <a:endParaRPr lang="en-US" sz="1800" dirty="0">
              <a:solidFill>
                <a:schemeClr val="tx1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FA96507-6F4C-4A5F-ACA9-74A8AB83932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" b="11123"/>
          <a:stretch/>
        </p:blipFill>
        <p:spPr bwMode="auto">
          <a:xfrm>
            <a:off x="395536" y="148784"/>
            <a:ext cx="3101975" cy="1104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Логотип тип 2">
            <a:extLst>
              <a:ext uri="{FF2B5EF4-FFF2-40B4-BE49-F238E27FC236}">
                <a16:creationId xmlns:a16="http://schemas.microsoft.com/office/drawing/2014/main" id="{514472A2-895D-40C5-B934-603F0086461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5806"/>
            <a:ext cx="2843808" cy="2075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73333" decel="2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73333" decel="2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0" y="4030400"/>
            <a:ext cx="9144000" cy="1009507"/>
          </a:xfrm>
          <a:prstGeom prst="rect">
            <a:avLst/>
          </a:prstGeom>
        </p:spPr>
        <p:txBody>
          <a:bodyPr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Правительство Санкт-Петербурга, 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Санкт-Петербург, ул. Новгородская, д. 20, АДК «Невская Ратуша»,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1100" dirty="0">
                <a:latin typeface="HeliosLight" panose="02000503040000020004" pitchFamily="50" charset="0"/>
              </a:rPr>
            </a:br>
            <a:endParaRPr lang="en-US" sz="1100" dirty="0">
              <a:solidFill>
                <a:schemeClr val="tx2">
                  <a:alpha val="70000"/>
                </a:schemeClr>
              </a:solidFill>
              <a:latin typeface="HeliosLight" panose="02000503040000020004" pitchFamily="50" charset="0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4085936" y="1231019"/>
            <a:ext cx="4308547" cy="2308324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  <a:latin typeface="+mj-lt"/>
              </a:rPr>
              <a:t>Межрегиональная научно-практическая конференция</a:t>
            </a:r>
            <a:endParaRPr lang="ru-RU" sz="2400" dirty="0">
              <a:solidFill>
                <a:schemeClr val="tx1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961916"/>
                </a:solidFill>
                <a:latin typeface="+mj-lt"/>
                <a:ea typeface="Roboto Condensed bold" panose="02000000000000000000" pitchFamily="2" charset="0"/>
                <a:cs typeface="Roboto Condensed bold" panose="02000000000000000000" pitchFamily="2" charset="0"/>
              </a:rPr>
              <a:t>«Современная модель специалиста социального профиля в системе социального обслуживания населения»</a:t>
            </a:r>
            <a:endParaRPr lang="en-US" sz="2400" dirty="0">
              <a:solidFill>
                <a:srgbClr val="961916"/>
              </a:solidFill>
              <a:latin typeface="+mj-lt"/>
              <a:ea typeface="Roboto Condensed bold" panose="02000000000000000000" pitchFamily="2" charset="0"/>
              <a:cs typeface="Roboto Condensed bold" panose="02000000000000000000" pitchFamily="2" charset="0"/>
            </a:endParaRPr>
          </a:p>
        </p:txBody>
      </p: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3923928" y="1885987"/>
            <a:ext cx="69850" cy="1000125"/>
            <a:chOff x="5506098" y="2623860"/>
            <a:chExt cx="0" cy="1659770"/>
          </a:xfrm>
        </p:grpSpPr>
        <p:cxnSp>
          <p:nvCxnSpPr>
            <p:cNvPr id="11" name="Straight Connector 2"/>
            <p:cNvCxnSpPr/>
            <p:nvPr/>
          </p:nvCxnSpPr>
          <p:spPr>
            <a:xfrm>
              <a:off x="5506098" y="2623860"/>
              <a:ext cx="0" cy="558526"/>
            </a:xfrm>
            <a:prstGeom prst="line">
              <a:avLst/>
            </a:prstGeom>
            <a:ln w="31750" cmpd="sng">
              <a:solidFill>
                <a:srgbClr val="961916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2"/>
            <p:cNvCxnSpPr/>
            <p:nvPr/>
          </p:nvCxnSpPr>
          <p:spPr>
            <a:xfrm>
              <a:off x="5506098" y="3174481"/>
              <a:ext cx="0" cy="558526"/>
            </a:xfrm>
            <a:prstGeom prst="line">
              <a:avLst/>
            </a:prstGeom>
            <a:ln w="31750" cmpd="sng">
              <a:solidFill>
                <a:srgbClr val="E95C0C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2"/>
            <p:cNvCxnSpPr/>
            <p:nvPr/>
          </p:nvCxnSpPr>
          <p:spPr>
            <a:xfrm>
              <a:off x="5506098" y="3725104"/>
              <a:ext cx="0" cy="558526"/>
            </a:xfrm>
            <a:prstGeom prst="line">
              <a:avLst/>
            </a:prstGeom>
            <a:ln w="31750" cmpd="sng">
              <a:solidFill>
                <a:srgbClr val="E88D03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5B52F07-6EE0-4D6C-ABEC-ABE95539728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" b="11123"/>
          <a:stretch/>
        </p:blipFill>
        <p:spPr bwMode="auto">
          <a:xfrm>
            <a:off x="467544" y="1800906"/>
            <a:ext cx="3101975" cy="1104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73333" decel="2666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73333" decel="2666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>
                <a:solidFill>
                  <a:srgbClr val="961916"/>
                </a:solidFill>
                <a:latin typeface="+mj-lt"/>
              </a:rPr>
              <a:t>МОДЕЛЬ СОЦИАЛЬНО-ПСИХОЛОГИЧЕСКИХ КАДРОВ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573903"/>
            <a:ext cx="871543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indent="457200" algn="just"/>
            <a:r>
              <a:rPr lang="ru-RU" b="1" cap="all" dirty="0">
                <a:solidFill>
                  <a:srgbClr val="961916"/>
                </a:solidFill>
              </a:rPr>
              <a:t>Специалист по социальной работе</a:t>
            </a:r>
            <a:r>
              <a:rPr lang="ru-RU" dirty="0"/>
              <a:t> – это лицо, которое оптимизируя жизненную ситуацию личности или группы людей, влияет на процесс трансформации социума в целом. </a:t>
            </a:r>
          </a:p>
          <a:p>
            <a:pPr indent="457200" algn="just"/>
            <a:r>
              <a:rPr lang="ru-RU" dirty="0"/>
              <a:t>Осуществляя профессиональную деятельность, он непосредственно или опосредованно влияет на получателя социальных услуг.</a:t>
            </a:r>
          </a:p>
          <a:p>
            <a:pPr indent="45720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961916"/>
                </a:solidFill>
              </a:rPr>
              <a:t>Степень соответствия модели </a:t>
            </a:r>
            <a:r>
              <a:rPr lang="ru-RU" dirty="0"/>
              <a:t>специалиста требованиям профессии обусловлена:</a:t>
            </a: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/>
              <a:t>характеристиками структуры личности – требованиями к качественному отбору абитуриентов на образовательные программы; </a:t>
            </a: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/>
              <a:t>качеством профессионального образования – фундаментальность и актуальность получаемых теоретических знаний и умение выпускниками применять их на практике;</a:t>
            </a: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/>
              <a:t>наличием опыта профессиональной деятельности – целевая подготовка, практики, стажировки, </a:t>
            </a:r>
            <a:r>
              <a:rPr lang="ru-RU" dirty="0" err="1"/>
              <a:t>волотерство</a:t>
            </a:r>
            <a:endParaRPr lang="ru-RU" dirty="0"/>
          </a:p>
          <a:p>
            <a:pPr indent="457200" algn="just"/>
            <a:endParaRPr lang="ru-RU" dirty="0"/>
          </a:p>
          <a:p>
            <a:pPr algn="just"/>
            <a:endParaRPr lang="ru-RU" dirty="0"/>
          </a:p>
          <a:p>
            <a:pPr algn="ctr"/>
            <a:endParaRPr lang="ru-RU" dirty="0"/>
          </a:p>
          <a:p>
            <a:pPr algn="just"/>
            <a:endParaRPr lang="ru-RU" dirty="0"/>
          </a:p>
          <a:p>
            <a:pPr algn="just" defTabSz="912813">
              <a:buFontTx/>
              <a:buChar char="-"/>
            </a:pPr>
            <a:endParaRPr lang="ru-RU" sz="1400" i="1" dirty="0">
              <a:ea typeface="Open Sans"/>
              <a:cs typeface="Open Sans"/>
            </a:endParaRPr>
          </a:p>
          <a:p>
            <a:pPr algn="just" defTabSz="912813"/>
            <a:endParaRPr lang="en-US" sz="1200" i="1" dirty="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3222090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>
                <a:solidFill>
                  <a:srgbClr val="961916"/>
                </a:solidFill>
                <a:latin typeface="+mj-lt"/>
              </a:rPr>
              <a:t>УМЕНИЯ И НАВЫКИ </a:t>
            </a:r>
            <a:br>
              <a:rPr lang="ru-RU" sz="2200" b="1" dirty="0">
                <a:solidFill>
                  <a:srgbClr val="961916"/>
                </a:solidFill>
                <a:latin typeface="+mj-lt"/>
              </a:rPr>
            </a:br>
            <a:r>
              <a:rPr lang="ru-RU" sz="2200" b="1" dirty="0">
                <a:solidFill>
                  <a:srgbClr val="961916"/>
                </a:solidFill>
                <a:latin typeface="+mj-lt"/>
              </a:rPr>
              <a:t>СПЕЦИАЛИСТА ПО СОЦИАЛЬНОЙ РАБОТЕ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915566"/>
            <a:ext cx="871543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"/>
            </a:pPr>
            <a:r>
              <a:rPr lang="ru-RU" dirty="0"/>
              <a:t>общепрофессиональные умения (коммуникативные, организационные, управленческие, исследовательские): работать в условиях неформального общения, способствуя проявлению инициативы и активной жизненной позиции клиента; вести организационно-управленческую, </a:t>
            </a:r>
            <a:r>
              <a:rPr lang="ru-RU" dirty="0" err="1"/>
              <a:t>исследовательско</a:t>
            </a:r>
            <a:r>
              <a:rPr lang="ru-RU" dirty="0"/>
              <a:t>-аналитическую и педагогическую деятельность и др.;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ru-RU" dirty="0"/>
              <a:t>специальные умения: обеспечивать посредничество между получателями социальных услуг (личностью, семьей, группой лиц) и различными общественными и государственными структурами; обеспечивать связи между личностью и микросредой, детьми и взрослыми, семьей и обществом</a:t>
            </a:r>
          </a:p>
          <a:p>
            <a:pPr algn="just"/>
            <a:endParaRPr lang="ru-RU" dirty="0"/>
          </a:p>
          <a:p>
            <a:pPr algn="ctr"/>
            <a:endParaRPr lang="ru-RU" dirty="0"/>
          </a:p>
          <a:p>
            <a:pPr algn="just"/>
            <a:endParaRPr lang="ru-RU" dirty="0"/>
          </a:p>
          <a:p>
            <a:pPr algn="just" defTabSz="912813">
              <a:buFontTx/>
              <a:buChar char="-"/>
            </a:pPr>
            <a:endParaRPr lang="ru-RU" sz="1400" i="1" dirty="0">
              <a:ea typeface="Open Sans"/>
              <a:cs typeface="Open Sans"/>
            </a:endParaRPr>
          </a:p>
          <a:p>
            <a:pPr algn="just" defTabSz="912813"/>
            <a:endParaRPr lang="en-US" sz="1200" i="1" dirty="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4276015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961916"/>
                </a:solidFill>
                <a:latin typeface="+mj-lt"/>
              </a:rPr>
              <a:t>СПбГИПСР</a:t>
            </a:r>
            <a:r>
              <a:rPr lang="ru-RU" sz="2200" b="1" dirty="0">
                <a:solidFill>
                  <a:srgbClr val="961916"/>
                </a:solidFill>
                <a:latin typeface="+mj-lt"/>
              </a:rPr>
              <a:t> – сегодня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85720" y="1059582"/>
            <a:ext cx="87154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457200" algn="just"/>
            <a:r>
              <a:rPr lang="ru-RU" sz="2000" dirty="0"/>
              <a:t>СПбГАОУ ВО «Санкт-Петербургский институт психологии </a:t>
            </a:r>
            <a:br>
              <a:rPr lang="ru-RU" sz="2000" dirty="0"/>
            </a:br>
            <a:r>
              <a:rPr lang="ru-RU" sz="2000" dirty="0"/>
              <a:t>и социальной работы» (далее – </a:t>
            </a:r>
            <a:r>
              <a:rPr lang="ru-RU" sz="2000" dirty="0" err="1"/>
              <a:t>СПбГИПСР</a:t>
            </a:r>
            <a:r>
              <a:rPr lang="ru-RU" sz="2000" dirty="0"/>
              <a:t>), </a:t>
            </a:r>
            <a:r>
              <a:rPr lang="ru-RU" sz="2000" b="1" dirty="0"/>
              <a:t>созданный в 1992 г.</a:t>
            </a:r>
            <a:r>
              <a:rPr lang="ru-RU" sz="2000" dirty="0"/>
              <a:t>, и являющийся </a:t>
            </a:r>
            <a:r>
              <a:rPr lang="ru-RU" sz="2000" b="1" dirty="0"/>
              <a:t>единственным вузом Правительства Санкт-Петербурга, подведомственным Комитету по социальной политике</a:t>
            </a:r>
            <a:r>
              <a:rPr lang="ru-RU" sz="2000" dirty="0"/>
              <a:t>, в настоящее время реализует программы высшего и дополнительного образования (в т.ч. переподготовки) </a:t>
            </a:r>
            <a:r>
              <a:rPr lang="ru-RU" sz="2000" b="1" dirty="0"/>
              <a:t>по помогающим профессиям </a:t>
            </a:r>
            <a:r>
              <a:rPr lang="ru-RU" sz="2000" dirty="0"/>
              <a:t>(психологи, конфликтологи, клинические психологи, логопеды и специалисты по социальной работе), которые остро востребованы в учреждениях социальной сферы, бизнесе и НКО современного Санкт-Петербурга. </a:t>
            </a:r>
          </a:p>
          <a:p>
            <a:pPr algn="just" defTabSz="912813"/>
            <a:endParaRPr lang="en-US" sz="1200" i="1" dirty="0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102271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961916"/>
                </a:solidFill>
                <a:latin typeface="+mj-lt"/>
              </a:rPr>
              <a:t>СПбГИПСР</a:t>
            </a:r>
            <a:r>
              <a:rPr lang="ru-RU" sz="2200" b="1" dirty="0">
                <a:solidFill>
                  <a:srgbClr val="961916"/>
                </a:solidFill>
                <a:latin typeface="+mj-lt"/>
              </a:rPr>
              <a:t> – сегодня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85720" y="1059582"/>
            <a:ext cx="87154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457200" algn="just"/>
            <a:endParaRPr lang="en-US" sz="1200" i="1" dirty="0">
              <a:ea typeface="Open Sans"/>
              <a:cs typeface="Open San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B713B3-40B2-4EC8-89C6-F78CB3E63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699542"/>
            <a:ext cx="6291928" cy="437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766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961916"/>
                </a:solidFill>
                <a:latin typeface="+mj-lt"/>
              </a:rPr>
              <a:t>СПбГИПСР</a:t>
            </a:r>
            <a:r>
              <a:rPr lang="ru-RU" sz="2200" b="1" dirty="0">
                <a:solidFill>
                  <a:srgbClr val="961916"/>
                </a:solidFill>
                <a:latin typeface="+mj-lt"/>
              </a:rPr>
              <a:t> – сегодня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85205" y="915566"/>
            <a:ext cx="87154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457200" algn="just"/>
            <a:r>
              <a:rPr lang="ru-RU" sz="2000" dirty="0"/>
              <a:t>Основные сведения о сегментах рынках, на которых работает </a:t>
            </a:r>
            <a:r>
              <a:rPr lang="ru-RU" sz="2000" dirty="0" err="1"/>
              <a:t>СПбГИПСР</a:t>
            </a:r>
            <a:r>
              <a:rPr lang="ru-RU" sz="2000" dirty="0"/>
              <a:t> демонстрирует информация из Мониторинга эффективности деятельности ООВО за 2020 год</a:t>
            </a:r>
          </a:p>
          <a:p>
            <a:pPr algn="just" defTabSz="912813"/>
            <a:endParaRPr lang="en-US" sz="1200" i="1" dirty="0">
              <a:ea typeface="Open Sans"/>
              <a:cs typeface="Open San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754C974-4A38-4AA7-9948-F04018BAF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274" y="1995686"/>
            <a:ext cx="8364328" cy="29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266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961916"/>
                </a:solidFill>
                <a:latin typeface="+mj-lt"/>
              </a:rPr>
              <a:t>СПбГИПСР</a:t>
            </a:r>
            <a:r>
              <a:rPr lang="ru-RU" sz="2200" b="1" dirty="0">
                <a:solidFill>
                  <a:srgbClr val="961916"/>
                </a:solidFill>
                <a:latin typeface="+mj-lt"/>
              </a:rPr>
              <a:t> – сегодня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85720" y="1059582"/>
            <a:ext cx="87154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457200" algn="just"/>
            <a:r>
              <a:rPr lang="ru-RU" sz="2000" dirty="0" err="1"/>
              <a:t>СПбГИПСР</a:t>
            </a:r>
            <a:r>
              <a:rPr lang="ru-RU" sz="2000" dirty="0"/>
              <a:t> занимает сегодня заметное место в сегменте высшего образования Санкт-Петербурга по направлению «Психологические науки» (12,6% от общего контингента обучающихся в регионе), при этом данное направление подготовки является превалирующим среди обучающегося контингента </a:t>
            </a:r>
            <a:r>
              <a:rPr lang="ru-RU" sz="2000" dirty="0" err="1"/>
              <a:t>СПбГИПСР</a:t>
            </a:r>
            <a:r>
              <a:rPr lang="ru-RU" sz="2000" dirty="0"/>
              <a:t> (74%). Бюджетных мест по данному направлению подготовки в </a:t>
            </a:r>
            <a:r>
              <a:rPr lang="ru-RU" sz="2000" dirty="0" err="1"/>
              <a:t>СПбГИПСР</a:t>
            </a:r>
            <a:r>
              <a:rPr lang="ru-RU" sz="2000" dirty="0"/>
              <a:t> нет – обучение производится исключительно на коммерческой основе. </a:t>
            </a:r>
          </a:p>
          <a:p>
            <a:pPr indent="457200" algn="just"/>
            <a:r>
              <a:rPr lang="ru-RU" sz="2000" dirty="0"/>
              <a:t>«Социальные» направления подготовки («Социология и социальная работа» и «Образование и педагогические науки»), несмотря на наличие бюджетных мест, менее заметны на образовательном рынке Санкт-Петербурга (9,5% и 0,3%, соответственно).</a:t>
            </a:r>
          </a:p>
          <a:p>
            <a:pPr indent="457200" algn="just"/>
            <a:r>
              <a:rPr lang="ru-RU" sz="2000" b="1" u="sng" dirty="0"/>
              <a:t>Противоречие</a:t>
            </a:r>
            <a:r>
              <a:rPr lang="ru-RU" sz="2000" b="1" dirty="0"/>
              <a:t>: </a:t>
            </a:r>
            <a:r>
              <a:rPr lang="ru-RU" sz="2000" dirty="0"/>
              <a:t>между целями создания и экономической моделью функционирования Института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403631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961916"/>
                </a:solidFill>
                <a:latin typeface="+mj-lt"/>
              </a:rPr>
              <a:t>СПбГИПСР</a:t>
            </a:r>
            <a:r>
              <a:rPr lang="ru-RU" sz="2200" b="1" dirty="0">
                <a:solidFill>
                  <a:srgbClr val="961916"/>
                </a:solidFill>
                <a:latin typeface="+mj-lt"/>
              </a:rPr>
              <a:t> – завтра 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826458"/>
            <a:ext cx="87154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457200" algn="just"/>
            <a:r>
              <a:rPr lang="ru-RU" sz="1600" b="1" dirty="0"/>
              <a:t>Миссия </a:t>
            </a:r>
            <a:r>
              <a:rPr lang="ru-RU" sz="1600" b="1" dirty="0" err="1"/>
              <a:t>СПбГИПСР</a:t>
            </a:r>
            <a:r>
              <a:rPr lang="ru-RU" sz="1600" b="1" dirty="0"/>
              <a:t> </a:t>
            </a:r>
            <a:r>
              <a:rPr lang="ru-RU" sz="1600" dirty="0"/>
              <a:t>– на основе интеграции учебного процесса с прикладными исследованиями и инновационными проектами, реализуемыми на базе экспериментальных (инновационных) площадок Комитета по социальной политике, содействовать формированию социального кластера в Санкт-Петербурге в целях гармоничного развития социально активных, ответственных и креативных граждан, способных находить нестандартные решения для личностного и социального развития.</a:t>
            </a:r>
          </a:p>
          <a:p>
            <a:pPr indent="457200" algn="just"/>
            <a:r>
              <a:rPr lang="ru-RU" sz="1600" b="1" dirty="0"/>
              <a:t>Целью деятельности </a:t>
            </a:r>
            <a:r>
              <a:rPr lang="ru-RU" sz="1600" b="1" dirty="0" err="1"/>
              <a:t>СПбГИПСР</a:t>
            </a:r>
            <a:r>
              <a:rPr lang="ru-RU" sz="1600" b="1" dirty="0"/>
              <a:t> </a:t>
            </a:r>
            <a:r>
              <a:rPr lang="ru-RU" sz="1600" dirty="0"/>
              <a:t>является трансформация Института в «вуз для Города и горожан», что предполагает адаптацию кадровой, образовательной, научно-исследовательской и воспитательной деятельности администрации и научно-педагогического коллектива </a:t>
            </a:r>
            <a:r>
              <a:rPr lang="ru-RU" sz="1600" dirty="0" err="1"/>
              <a:t>СПбГИПСР</a:t>
            </a:r>
            <a:r>
              <a:rPr lang="ru-RU" sz="1600" dirty="0"/>
              <a:t> под цели и задачи реализации стратегии социально-экономического развития Санкт-Петербурга (направление «Развитие человеческого капитала») в условиях цифровой реальности.</a:t>
            </a:r>
          </a:p>
          <a:p>
            <a:pPr indent="457200" algn="just"/>
            <a:r>
              <a:rPr lang="ru-RU" sz="1600" b="1" dirty="0"/>
              <a:t>Перспективное видение </a:t>
            </a:r>
            <a:r>
              <a:rPr lang="ru-RU" sz="1600" b="1" dirty="0" err="1"/>
              <a:t>СПбГИПСР</a:t>
            </a:r>
            <a:r>
              <a:rPr lang="ru-RU" sz="1600" b="1" dirty="0"/>
              <a:t> </a:t>
            </a:r>
            <a:r>
              <a:rPr lang="ru-RU" sz="1600" dirty="0"/>
              <a:t>– это современный научно-образовательный и экспертно-аналитический центр в области социально-психологической работы и обеспечения личностного развития граждан, обеспечивающий реализацию социальной политики Санкт-Петербурга и субъектов СЗФО.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15602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785786" y="428610"/>
            <a:ext cx="7858180" cy="357190"/>
          </a:xfrm>
          <a:prstGeom prst="rect">
            <a:avLst/>
          </a:prstGeom>
        </p:spPr>
        <p:txBody>
          <a:bodyPr lIns="0" tIns="0" rIns="0" bIns="0"/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ctr" fontAlgn="auto">
              <a:lnSpc>
                <a:spcPct val="83000"/>
              </a:lnSpc>
              <a:spcAft>
                <a:spcPts val="0"/>
              </a:spcAft>
              <a:defRPr/>
            </a:pPr>
            <a:r>
              <a:rPr lang="ru-RU" sz="2200" b="1" dirty="0" err="1">
                <a:solidFill>
                  <a:srgbClr val="961916"/>
                </a:solidFill>
                <a:latin typeface="+mj-lt"/>
              </a:rPr>
              <a:t>СПбГИПСР</a:t>
            </a:r>
            <a:r>
              <a:rPr lang="ru-RU" sz="2200" b="1" dirty="0">
                <a:solidFill>
                  <a:srgbClr val="961916"/>
                </a:solidFill>
                <a:latin typeface="+mj-lt"/>
              </a:rPr>
              <a:t> – завтра  </a:t>
            </a:r>
            <a:endParaRPr lang="en-US" sz="2200" b="1" dirty="0">
              <a:solidFill>
                <a:srgbClr val="961916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826458"/>
            <a:ext cx="87154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457200" algn="just"/>
            <a:r>
              <a:rPr lang="ru-RU" sz="1500" b="1" dirty="0"/>
              <a:t>По направлению «Кадровая политика»: </a:t>
            </a:r>
            <a:r>
              <a:rPr lang="ru-RU" sz="1500" dirty="0"/>
              <a:t>создание высококвалифицированного и мотивированного на постоянное саморазвитие ППС </a:t>
            </a:r>
            <a:r>
              <a:rPr lang="ru-RU" sz="1500" dirty="0" err="1"/>
              <a:t>СПбГИПСР</a:t>
            </a:r>
            <a:r>
              <a:rPr lang="ru-RU" sz="1500" dirty="0"/>
              <a:t>, адекватного его миссии и цели. </a:t>
            </a:r>
          </a:p>
          <a:p>
            <a:pPr indent="457200" algn="just"/>
            <a:r>
              <a:rPr lang="ru-RU" sz="1500" b="1" dirty="0"/>
              <a:t>По направлению «Образовательная деятельность»: </a:t>
            </a:r>
            <a:r>
              <a:rPr lang="ru-RU" sz="1500" dirty="0"/>
              <a:t>адаптация под новые </a:t>
            </a:r>
            <a:r>
              <a:rPr lang="ru-RU" sz="1500" dirty="0" err="1"/>
              <a:t>ФГОСы</a:t>
            </a:r>
            <a:r>
              <a:rPr lang="ru-RU" sz="1500" dirty="0"/>
              <a:t> и подтверждение общественно-профессиональной аккредитацией уровня существующих образовательных программ </a:t>
            </a:r>
            <a:r>
              <a:rPr lang="ru-RU" sz="1500" dirty="0" err="1"/>
              <a:t>СПбГИПСР</a:t>
            </a:r>
            <a:r>
              <a:rPr lang="ru-RU" sz="1500" dirty="0"/>
              <a:t>, а также открытие новых востребованных программ.</a:t>
            </a:r>
          </a:p>
          <a:p>
            <a:pPr indent="457200" algn="just"/>
            <a:r>
              <a:rPr lang="ru-RU" sz="1500" b="1" dirty="0"/>
              <a:t>По направлению «Научно-исследовательская деятельность»: </a:t>
            </a:r>
            <a:r>
              <a:rPr lang="ru-RU" sz="1500" dirty="0"/>
              <a:t>создание механизма экспертно-аналитической поддержки процесса реализации социальной политики Санкт-Петербурга, повышение за счет внедрения результатов НИР и экспертно-консалтинговых услуг актуальности и научного наполнения образовательных программ и учебных курсов, реализуемых </a:t>
            </a:r>
            <a:r>
              <a:rPr lang="ru-RU" sz="1500" dirty="0" err="1"/>
              <a:t>СПбГИПСР</a:t>
            </a:r>
            <a:r>
              <a:rPr lang="ru-RU" sz="1500" dirty="0"/>
              <a:t>.</a:t>
            </a:r>
          </a:p>
          <a:p>
            <a:pPr indent="457200" algn="just"/>
            <a:r>
              <a:rPr lang="ru-RU" sz="1500" b="1" dirty="0"/>
              <a:t>По направлению «Воспитательная работа»: </a:t>
            </a:r>
            <a:r>
              <a:rPr lang="ru-RU" sz="1500" dirty="0"/>
              <a:t>превращение Института в место, где происходит раскрытие творческого потенциала студентов, осуществляется формирование их личностных и профессиональных (</a:t>
            </a:r>
            <a:r>
              <a:rPr lang="ru-RU" sz="1500" dirty="0" err="1"/>
              <a:t>soft</a:t>
            </a:r>
            <a:r>
              <a:rPr lang="ru-RU" sz="1500" dirty="0"/>
              <a:t> / </a:t>
            </a:r>
            <a:r>
              <a:rPr lang="en-US" sz="1500" dirty="0"/>
              <a:t>hard</a:t>
            </a:r>
            <a:r>
              <a:rPr lang="ru-RU" sz="1500" dirty="0"/>
              <a:t> </a:t>
            </a:r>
            <a:r>
              <a:rPr lang="ru-RU" sz="1500" dirty="0" err="1"/>
              <a:t>skills</a:t>
            </a:r>
            <a:r>
              <a:rPr lang="ru-RU" sz="1500" dirty="0"/>
              <a:t>) компетенций.</a:t>
            </a:r>
          </a:p>
          <a:p>
            <a:pPr indent="457200" algn="just"/>
            <a:r>
              <a:rPr lang="ru-RU" sz="1500" b="1" dirty="0"/>
              <a:t>По направлению «Имущественный комплекс и инфраструктура»: </a:t>
            </a:r>
            <a:r>
              <a:rPr lang="ru-RU" sz="1500" dirty="0"/>
              <a:t>создание комфортного, безопасного, отвечающего всем требованиям к ведению образовательной деятельности и прозрачно финансируемого имущественного комплекса Института.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680032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4041</TotalTime>
  <Words>948</Words>
  <Application>Microsoft Office PowerPoint</Application>
  <PresentationFormat>Экран (16:9)</PresentationFormat>
  <Paragraphs>70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HeliosLight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Алексей</cp:lastModifiedBy>
  <cp:revision>210</cp:revision>
  <dcterms:created xsi:type="dcterms:W3CDTF">2015-10-27T08:32:48Z</dcterms:created>
  <dcterms:modified xsi:type="dcterms:W3CDTF">2021-09-14T04:30:20Z</dcterms:modified>
</cp:coreProperties>
</file>