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6" r:id="rId9"/>
    <p:sldId id="268" r:id="rId10"/>
    <p:sldId id="267" r:id="rId11"/>
    <p:sldId id="262" r:id="rId12"/>
    <p:sldId id="263" r:id="rId13"/>
    <p:sldId id="270" r:id="rId14"/>
    <p:sldId id="272" r:id="rId15"/>
    <p:sldId id="273" r:id="rId16"/>
    <p:sldId id="274" r:id="rId17"/>
    <p:sldId id="264" r:id="rId18"/>
    <p:sldId id="275" r:id="rId19"/>
    <p:sldId id="269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5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5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7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4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5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1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C5F727-D1F5-4D81-BF88-11CD84792D27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00C288-B4B1-465D-9F49-2F07394781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3576">
              <a:srgbClr val="E3F5FC"/>
            </a:gs>
            <a:gs pos="22286">
              <a:srgbClr val="D8F1FA"/>
            </a:gs>
            <a:gs pos="21000">
              <a:srgbClr val="D5F0FA"/>
            </a:gs>
            <a:gs pos="29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2685"/>
            <a:ext cx="11863137" cy="3356810"/>
          </a:xfrm>
          <a:gradFill>
            <a:gsLst>
              <a:gs pos="0">
                <a:schemeClr val="bg2"/>
              </a:gs>
              <a:gs pos="13576">
                <a:srgbClr val="E3F5FC"/>
              </a:gs>
              <a:gs pos="22286">
                <a:srgbClr val="D8F1FA"/>
              </a:gs>
              <a:gs pos="21000">
                <a:srgbClr val="D5F0FA"/>
              </a:gs>
              <a:gs pos="2900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1600" b="1" spc="0" dirty="0">
                <a:solidFill>
                  <a:prstClr val="black"/>
                </a:solidFill>
                <a:latin typeface="Arial"/>
              </a:rPr>
              <a:t>Межрегиональная</a:t>
            </a:r>
            <a:br>
              <a:rPr lang="ru-RU" sz="1600" b="1" spc="0" dirty="0">
                <a:solidFill>
                  <a:prstClr val="black"/>
                </a:solidFill>
                <a:latin typeface="Arial"/>
              </a:rPr>
            </a:br>
            <a:r>
              <a:rPr lang="ru-RU" sz="1600" b="1" spc="0" dirty="0">
                <a:solidFill>
                  <a:prstClr val="black"/>
                </a:solidFill>
                <a:latin typeface="Arial"/>
              </a:rPr>
              <a:t>научно-практическая конференция </a:t>
            </a:r>
            <a:br>
              <a:rPr lang="ru-RU" sz="1600" b="1" spc="0" dirty="0">
                <a:solidFill>
                  <a:prstClr val="black"/>
                </a:solidFill>
                <a:latin typeface="Arial"/>
              </a:rPr>
            </a:br>
            <a:r>
              <a:rPr lang="ru-RU" sz="1600" b="1" spc="0" dirty="0">
                <a:solidFill>
                  <a:prstClr val="black"/>
                </a:solidFill>
                <a:latin typeface="Arial"/>
              </a:rPr>
              <a:t>(проводится в рамках Общегородского плана мероприятий по проведению в Санкт-Петербурге в 2021 году Года науки и технологий)</a:t>
            </a:r>
            <a:br>
              <a:rPr lang="ru-RU" sz="1600" b="1" spc="0" dirty="0">
                <a:solidFill>
                  <a:prstClr val="black"/>
                </a:solidFill>
                <a:latin typeface="Arial"/>
              </a:rPr>
            </a:br>
            <a:r>
              <a:rPr lang="ru-RU" sz="1600" b="1" spc="0" dirty="0">
                <a:solidFill>
                  <a:prstClr val="black"/>
                </a:solidFill>
                <a:latin typeface="Arial"/>
              </a:rPr>
              <a:t>«</a:t>
            </a:r>
            <a:r>
              <a:rPr lang="ru-RU" sz="1600" b="1" cap="all" spc="0" dirty="0">
                <a:solidFill>
                  <a:prstClr val="black"/>
                </a:solidFill>
                <a:latin typeface="Arial"/>
              </a:rPr>
              <a:t>Современная модель специалиста социального профиля в системе социального обслуживания населения</a:t>
            </a:r>
            <a:r>
              <a:rPr lang="ru-RU" sz="1600" b="1" spc="0" dirty="0">
                <a:solidFill>
                  <a:prstClr val="black"/>
                </a:solidFill>
                <a:latin typeface="Arial"/>
              </a:rPr>
              <a:t>» </a:t>
            </a:r>
            <a:r>
              <a:rPr lang="ru-RU" sz="1600" spc="0" dirty="0">
                <a:solidFill>
                  <a:srgbClr val="FFFFFF"/>
                </a:solidFill>
                <a:latin typeface="Arial"/>
              </a:rPr>
              <a:t/>
            </a:r>
            <a:br>
              <a:rPr lang="ru-RU" sz="1600" spc="0" dirty="0">
                <a:solidFill>
                  <a:srgbClr val="FFFFFF"/>
                </a:solidFill>
                <a:latin typeface="Arial"/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Профессиональное </a:t>
            </a:r>
            <a:r>
              <a:rPr lang="ru-RU" sz="5400" b="1" dirty="0" smtClean="0">
                <a:solidFill>
                  <a:srgbClr val="002060"/>
                </a:solidFill>
              </a:rPr>
              <a:t>здоровье специалиста социальной сферы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в современных условиях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924" y="5438273"/>
            <a:ext cx="10058400" cy="6497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Мамаева М.А., к.м.н., директор НИЦ </a:t>
            </a:r>
            <a:r>
              <a:rPr lang="ru-RU" sz="2800" b="1" dirty="0" err="1" smtClean="0">
                <a:solidFill>
                  <a:schemeClr val="tx1"/>
                </a:solidFill>
              </a:rPr>
              <a:t>СПбГИПСР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58" y="156412"/>
            <a:ext cx="7693819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793" y="328621"/>
            <a:ext cx="1944216" cy="6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28044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Проявления профессионального выгорания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012" y="1047404"/>
            <a:ext cx="7523017" cy="527858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Изменение характера трудовой деятельности: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стандартизация</a:t>
            </a:r>
            <a:r>
              <a:rPr lang="ru-RU" b="1" dirty="0"/>
              <a:t>, формализация общения;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применение </a:t>
            </a:r>
            <a:r>
              <a:rPr lang="ru-RU" b="1" dirty="0"/>
              <a:t>в работе стереотипных навыков, одинаковых заготовок без учета специфики конкретного клиента;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подмена </a:t>
            </a:r>
            <a:r>
              <a:rPr lang="ru-RU" b="1" dirty="0"/>
              <a:t>творческой продуктивной деятельности формальным исполнением своих обязанностей;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снижение </a:t>
            </a:r>
            <a:r>
              <a:rPr lang="ru-RU" b="1" dirty="0"/>
              <a:t>общей продуктивности </a:t>
            </a:r>
            <a:r>
              <a:rPr lang="ru-RU" b="1" dirty="0" smtClean="0"/>
              <a:t>деятельности</a:t>
            </a:r>
          </a:p>
          <a:p>
            <a:r>
              <a:rPr lang="ru-RU" b="1" dirty="0">
                <a:solidFill>
                  <a:srgbClr val="002060"/>
                </a:solidFill>
              </a:rPr>
              <a:t>Изменение мотивации деятельности: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ощущение </a:t>
            </a:r>
            <a:r>
              <a:rPr lang="ru-RU" b="1" dirty="0"/>
              <a:t>бессмысленности своего труда: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негативизм </a:t>
            </a:r>
            <a:r>
              <a:rPr lang="ru-RU" b="1" dirty="0"/>
              <a:t>относительно служебных обязанностей, отстраненность и неучастие;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тенденция </a:t>
            </a:r>
            <a:r>
              <a:rPr lang="ru-RU" b="1" dirty="0"/>
              <a:t>к избеганию и снятию с себя ответственности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3" y="1886989"/>
            <a:ext cx="4322618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286603"/>
            <a:ext cx="11800573" cy="656673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Профессиональная идентичность (ПИ)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1" y="1078028"/>
            <a:ext cx="11579191" cy="52457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Профессия социального работника является одной из наиболее «быстро </a:t>
            </a:r>
            <a:r>
              <a:rPr lang="ru-RU" b="1" dirty="0" err="1" smtClean="0"/>
              <a:t>выгораемых</a:t>
            </a:r>
            <a:r>
              <a:rPr lang="ru-RU" b="1" dirty="0" smtClean="0"/>
              <a:t>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 подготовке современных социальных работников есть необходимость целенаправленного формирования профессиональной идентичности, поскольку это способствует профилактике профессиональной деформации и синдрома выгорания.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ПИ </a:t>
            </a:r>
            <a:r>
              <a:rPr lang="ru-RU" b="1" dirty="0" smtClean="0"/>
              <a:t>социального работника формируется в процессе самоопределения и в последующем служит показателем развития уровня профессионализма и профессиональной успешности.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азвитие</a:t>
            </a:r>
            <a:r>
              <a:rPr lang="ru-RU" b="1" dirty="0" smtClean="0"/>
              <a:t> </a:t>
            </a:r>
            <a:r>
              <a:rPr lang="ru-RU" b="1" dirty="0"/>
              <a:t>означает направленность на профессиональный рост, новое качество работы, открытость в поиске информации, гибкость в целеполагании и принятии решений, а также высокий уровень эффективности во взаимодействии с клиентами.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Идентичность и развитие в процессе профессионализации сложно переплетены: с одной стороны, профессиональная идентичность формируется в процессе профессионального развития, с другой, является одним из важных показателей становления личности профессионала. Т.е. чтобы состояться в современных динамичных социально-экономических условиях, быть конкурентоспособным, современный социальный работник должен быть способен к постоянному развитию и анализу своего места в профессиональном пространстве.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ПИ: 1) понимание человеком профессии; 2) принятие себя в профессии; 3) умение хорошо и с пользой для других выполнять свои профессиональные функции.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831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001027"/>
            <a:ext cx="10058400" cy="577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Связь профессиональной идентичности и профессиональной деформации социального работника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084" y="1203158"/>
            <a:ext cx="6092792" cy="50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89" y="126609"/>
            <a:ext cx="11702401" cy="812729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Причины профессионального стресса, приводящего к профессиональной деформации (</a:t>
            </a:r>
            <a:r>
              <a:rPr lang="ru-RU" sz="2800" b="1" dirty="0" err="1" smtClean="0">
                <a:solidFill>
                  <a:srgbClr val="002060"/>
                </a:solidFill>
              </a:rPr>
              <a:t>А.К.Маркова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7" y="939338"/>
            <a:ext cx="11837323" cy="5361709"/>
          </a:xfrm>
        </p:spPr>
        <p:txBody>
          <a:bodyPr numCol="3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 smtClean="0">
                <a:solidFill>
                  <a:srgbClr val="002060"/>
                </a:solidFill>
              </a:rPr>
              <a:t>структуре компетентности: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ч</a:t>
            </a:r>
            <a:r>
              <a:rPr lang="ru-RU" sz="1800" b="1" dirty="0" smtClean="0"/>
              <a:t>еловек знает свое дело, но необъективно оценивает себя, свои функции, свойства, «душевная слепота» в отношении себя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п</a:t>
            </a:r>
            <a:r>
              <a:rPr lang="ru-RU" sz="1800" b="1" dirty="0" smtClean="0"/>
              <a:t>ридание повышенного значения своим психическим состояниям, переживаниям и безразличие к переживаниям </a:t>
            </a:r>
            <a:r>
              <a:rPr lang="ru-RU" sz="1800" b="1" dirty="0" err="1" smtClean="0"/>
              <a:t>др.человека</a:t>
            </a:r>
            <a:endParaRPr lang="ru-RU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неравное освоение </a:t>
            </a:r>
            <a:r>
              <a:rPr lang="ru-RU" sz="1800" b="1" dirty="0"/>
              <a:t>человеком отдельных умений, действий и общей системой профессиональной </a:t>
            </a:r>
            <a:r>
              <a:rPr lang="ru-RU" sz="1800" b="1" dirty="0" smtClean="0"/>
              <a:t>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структуре личностных ценностей: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ч</a:t>
            </a:r>
            <a:r>
              <a:rPr lang="ru-RU" sz="1800" b="1" dirty="0" smtClean="0"/>
              <a:t>резмерное преобладание ориентации на демонстрацию себя другим при низком реальном уровне мастерства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о</a:t>
            </a:r>
            <a:r>
              <a:rPr lang="ru-RU" sz="1800" b="1" dirty="0" smtClean="0"/>
              <a:t>риентация «только на дело» как компенсация неудач в </a:t>
            </a:r>
            <a:r>
              <a:rPr lang="ru-RU" sz="1800" b="1" dirty="0" err="1" smtClean="0"/>
              <a:t>др.сферах</a:t>
            </a:r>
            <a:r>
              <a:rPr lang="ru-RU" sz="1800" b="1" dirty="0" smtClean="0"/>
              <a:t>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с</a:t>
            </a:r>
            <a:r>
              <a:rPr lang="ru-RU" sz="1800" b="1" dirty="0" smtClean="0"/>
              <a:t>ниженная забота о здоровье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п</a:t>
            </a:r>
            <a:r>
              <a:rPr lang="ru-RU" sz="1800" b="1" dirty="0" smtClean="0"/>
              <a:t>реобладание плохо осознаваемой установки на результат или ориентация на результат «любой ценой»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«</a:t>
            </a:r>
            <a:r>
              <a:rPr lang="ru-RU" sz="1800" b="1" dirty="0" err="1" smtClean="0"/>
              <a:t>застревание</a:t>
            </a:r>
            <a:r>
              <a:rPr lang="ru-RU" sz="1800" b="1" dirty="0" smtClean="0"/>
              <a:t>» в процессуальной стороне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к</a:t>
            </a:r>
            <a:r>
              <a:rPr lang="ru-RU" sz="1800" b="1" dirty="0" smtClean="0"/>
              <a:t>онфликт между саморазвитием и самосохранением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структуре человека как субъекта деятельности: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несоответствие особенностей психики человека его профессии (</a:t>
            </a:r>
            <a:r>
              <a:rPr lang="ru-RU" sz="1800" b="1" dirty="0" err="1" smtClean="0"/>
              <a:t>интраверт</a:t>
            </a:r>
            <a:r>
              <a:rPr lang="ru-RU" sz="18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разница поведения в профессиональной и непрофессиональной сферах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несоответствие между уровнем мастерства и желанием успешности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575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5" y="286604"/>
            <a:ext cx="11654443" cy="544669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Концепция профессионального здоровья социального работника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50" y="1130531"/>
            <a:ext cx="7122256" cy="52037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повышение </a:t>
            </a:r>
            <a:r>
              <a:rPr lang="ru-RU" b="1" dirty="0"/>
              <a:t>осведомленности </a:t>
            </a:r>
            <a:r>
              <a:rPr lang="ru-RU" b="1" dirty="0" smtClean="0"/>
              <a:t>специалистов социальной сферы </a:t>
            </a:r>
            <a:r>
              <a:rPr lang="ru-RU" b="1" dirty="0"/>
              <a:t>об истинном состоянии здоровья, причинах его </a:t>
            </a:r>
            <a:r>
              <a:rPr lang="ru-RU" b="1" dirty="0" smtClean="0"/>
              <a:t>ухудшения </a:t>
            </a:r>
            <a:r>
              <a:rPr lang="ru-RU" b="1" dirty="0"/>
              <a:t>и предлагаемых средствах, формах его укрепления;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проведение </a:t>
            </a:r>
            <a:r>
              <a:rPr lang="ru-RU" b="1" dirty="0"/>
              <a:t>комплекса реабилитационных мероприятий, направленных на снижение невротизации и </a:t>
            </a:r>
            <a:r>
              <a:rPr lang="ru-RU" b="1" dirty="0" err="1"/>
              <a:t>стрессогенности</a:t>
            </a:r>
            <a:r>
              <a:rPr lang="ru-RU" b="1" dirty="0"/>
              <a:t> профессиональной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личностный </a:t>
            </a:r>
            <a:r>
              <a:rPr lang="ru-RU" b="1" dirty="0"/>
              <a:t>рост и развитие, поиск внутренних ресурсов;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рост </a:t>
            </a:r>
            <a:r>
              <a:rPr lang="ru-RU" b="1" dirty="0"/>
              <a:t>профессионального самосознания </a:t>
            </a:r>
            <a:r>
              <a:rPr lang="ru-RU" b="1" dirty="0" smtClean="0"/>
              <a:t>личности.</a:t>
            </a:r>
            <a:r>
              <a:rPr lang="ru-RU" b="1" dirty="0"/>
              <a:t>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Необходима система </a:t>
            </a:r>
            <a:r>
              <a:rPr lang="ru-RU" b="1" dirty="0">
                <a:solidFill>
                  <a:srgbClr val="002060"/>
                </a:solidFill>
              </a:rPr>
              <a:t>медико-психологического сопровождения деятельности специалистов социальной сферы, которая бы обеспечивала актуализацию профессионального здоровья как жизненно важной характеристики их профессиональной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147" y="2556382"/>
            <a:ext cx="3777916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" y="261666"/>
            <a:ext cx="12011891" cy="88549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Стрессоустойчивость как фактор сохранения психического и физического здоровья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5" y="1305098"/>
            <a:ext cx="10715105" cy="49377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Стрессоустойчивость — это способность выдерживать определенные психофизические нагрузки и переносить стрессы без ущерба для организма и психики.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Чем </a:t>
            </a:r>
            <a:r>
              <a:rPr lang="ru-RU" b="1" dirty="0"/>
              <a:t>выше стрессоустойчивость, тем здоровее и работоспособнее человек, тем ниже риск развития профессиональных деформаций.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Для </a:t>
            </a:r>
            <a:r>
              <a:rPr lang="ru-RU" b="1" dirty="0"/>
              <a:t>профилактики профессиональных деформаций необходимо создание системы мероприятий, повышающих стрессоустойчивость </a:t>
            </a:r>
            <a:r>
              <a:rPr lang="ru-RU" b="1" dirty="0" smtClean="0"/>
              <a:t>специалистов:</a:t>
            </a:r>
          </a:p>
          <a:p>
            <a:pPr marL="1061460" indent="-342900">
              <a:buFont typeface="Wingdings" panose="05000000000000000000" pitchFamily="2" charset="2"/>
              <a:buChar char="§"/>
            </a:pPr>
            <a:r>
              <a:rPr lang="ru-RU" b="1" dirty="0"/>
              <a:t>и</a:t>
            </a:r>
            <a:r>
              <a:rPr lang="ru-RU" b="1" dirty="0" smtClean="0"/>
              <a:t>сследование индивидуальной стрессовой реактивности работников</a:t>
            </a:r>
          </a:p>
          <a:p>
            <a:pPr marL="1061460" indent="-342900">
              <a:buFont typeface="Wingdings" panose="05000000000000000000" pitchFamily="2" charset="2"/>
              <a:buChar char="§"/>
            </a:pPr>
            <a:r>
              <a:rPr lang="ru-RU" b="1" dirty="0"/>
              <a:t>п</a:t>
            </a:r>
            <a:r>
              <a:rPr lang="ru-RU" b="1" dirty="0" smtClean="0"/>
              <a:t>омощь в социально-психологической адаптации (адаптация в коллективе)</a:t>
            </a:r>
          </a:p>
          <a:p>
            <a:pPr marL="1061460" indent="-342900">
              <a:buFont typeface="Wingdings" panose="05000000000000000000" pitchFamily="2" charset="2"/>
              <a:buChar char="§"/>
            </a:pPr>
            <a:r>
              <a:rPr lang="ru-RU" b="1" dirty="0" err="1"/>
              <a:t>з</a:t>
            </a:r>
            <a:r>
              <a:rPr lang="ru-RU" b="1" dirty="0" err="1" smtClean="0"/>
              <a:t>доровьесберегающие</a:t>
            </a:r>
            <a:r>
              <a:rPr lang="ru-RU" b="1" dirty="0" smtClean="0"/>
              <a:t> технологии (узкоспециализированные и </a:t>
            </a:r>
            <a:r>
              <a:rPr lang="ru-RU" b="1" dirty="0"/>
              <a:t>комплексные) - </a:t>
            </a:r>
            <a:r>
              <a:rPr lang="ru-RU" b="1" dirty="0" smtClean="0"/>
              <a:t>такая методическая система, </a:t>
            </a:r>
            <a:r>
              <a:rPr lang="ru-RU" b="1" dirty="0"/>
              <a:t>которая целенаправленно решает задачи информационно-психологической безопасности и развития личности </a:t>
            </a:r>
            <a:r>
              <a:rPr lang="ru-RU" b="1" dirty="0" smtClean="0"/>
              <a:t>(эмоционального</a:t>
            </a:r>
            <a:r>
              <a:rPr lang="ru-RU" b="1" dirty="0"/>
              <a:t>, физического, интеллектуального, личностного, духовно-нравственного), что является предпосылками здоровья человека.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60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1" y="286604"/>
            <a:ext cx="11770822" cy="569608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rgbClr val="002060"/>
                </a:solidFill>
              </a:rPr>
              <a:t> технологии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98" y="1022465"/>
            <a:ext cx="9144000" cy="528689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 направлению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 (узкоспециализированные):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медицинские (профилактика </a:t>
            </a:r>
            <a:r>
              <a:rPr lang="ru-RU" b="1" dirty="0"/>
              <a:t>заболеваний; </a:t>
            </a:r>
            <a:r>
              <a:rPr lang="ru-RU" b="1" dirty="0" smtClean="0"/>
              <a:t>коррекция </a:t>
            </a:r>
            <a:r>
              <a:rPr lang="ru-RU" b="1" dirty="0"/>
              <a:t>и </a:t>
            </a:r>
            <a:r>
              <a:rPr lang="ru-RU" b="1" dirty="0" smtClean="0"/>
              <a:t>реабилитация </a:t>
            </a:r>
            <a:r>
              <a:rPr lang="ru-RU" b="1" dirty="0"/>
              <a:t>соматического здоровья; </a:t>
            </a:r>
            <a:r>
              <a:rPr lang="ru-RU" b="1" dirty="0" smtClean="0"/>
              <a:t>санитарно-гигиеническая деятельность);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образовательные</a:t>
            </a:r>
            <a:r>
              <a:rPr lang="ru-RU" b="1" dirty="0"/>
              <a:t>, содействующие здоровью (информационно-обучающие и воспитательные</a:t>
            </a:r>
            <a:r>
              <a:rPr lang="ru-RU" b="1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социальные </a:t>
            </a:r>
            <a:r>
              <a:rPr lang="ru-RU" b="1" dirty="0"/>
              <a:t>(технологии организации здорового и безопасного образа жизни; </a:t>
            </a:r>
            <a:r>
              <a:rPr lang="ru-RU" b="1" dirty="0" smtClean="0"/>
              <a:t>профилактики </a:t>
            </a:r>
            <a:r>
              <a:rPr lang="ru-RU" b="1" dirty="0"/>
              <a:t>и коррекции </a:t>
            </a:r>
            <a:r>
              <a:rPr lang="ru-RU" b="1" dirty="0" err="1"/>
              <a:t>девиантного</a:t>
            </a:r>
            <a:r>
              <a:rPr lang="ru-RU" b="1" dirty="0"/>
              <a:t> поведения);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психологические </a:t>
            </a:r>
            <a:r>
              <a:rPr lang="ru-RU" b="1" dirty="0"/>
              <a:t>(технологии профилактики и </a:t>
            </a:r>
            <a:r>
              <a:rPr lang="ru-RU" b="1" dirty="0" err="1"/>
              <a:t>психокоррекции</a:t>
            </a:r>
            <a:r>
              <a:rPr lang="ru-RU" b="1" dirty="0"/>
              <a:t> психических отклонений личностного и интеллектуального развития).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Комплексные: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технологии </a:t>
            </a:r>
            <a:r>
              <a:rPr lang="ru-RU" b="1" dirty="0"/>
              <a:t>комплексной профилактики заболеваний, коррекции и реабилитации здоровья (физкультурно-оздоровительные и </a:t>
            </a:r>
            <a:r>
              <a:rPr lang="ru-RU" b="1" dirty="0" err="1"/>
              <a:t>валеологические</a:t>
            </a:r>
            <a:r>
              <a:rPr lang="ru-RU" b="1" dirty="0"/>
              <a:t>);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педагогические </a:t>
            </a:r>
            <a:r>
              <a:rPr lang="ru-RU" b="1" dirty="0"/>
              <a:t>технологии, содействующие здоровью;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технологии</a:t>
            </a:r>
            <a:r>
              <a:rPr lang="ru-RU" b="1" dirty="0"/>
              <a:t>, формирующие ЗОЖ.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0" y="1022465"/>
            <a:ext cx="2443944" cy="2443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942" y="3823855"/>
            <a:ext cx="2714669" cy="22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60419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Успешное вхождение в профессиональную среду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75" y="1097281"/>
            <a:ext cx="7203198" cy="52203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самоопределение в социальной группе;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формирование </a:t>
            </a:r>
            <a:r>
              <a:rPr lang="ru-RU" b="1" dirty="0"/>
              <a:t>навыков эффективного взаимодействия;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развитие </a:t>
            </a:r>
            <a:r>
              <a:rPr lang="ru-RU" b="1" dirty="0"/>
              <a:t>социального и эмоционального интеллекта;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умение </a:t>
            </a:r>
            <a:r>
              <a:rPr lang="ru-RU" b="1" dirty="0"/>
              <a:t>взаимодействовать с другими и решать </a:t>
            </a:r>
            <a:r>
              <a:rPr lang="ru-RU" b="1" dirty="0" smtClean="0"/>
              <a:t>конфликты;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осознание </a:t>
            </a:r>
            <a:r>
              <a:rPr lang="ru-RU" b="1" dirty="0"/>
              <a:t>своих профессионально важных </a:t>
            </a:r>
            <a:r>
              <a:rPr lang="ru-RU" b="1" dirty="0" smtClean="0"/>
              <a:t>качеств;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обретение </a:t>
            </a:r>
            <a:r>
              <a:rPr lang="ru-RU" b="1" dirty="0"/>
              <a:t>профессиональных, социальных и материальных </a:t>
            </a:r>
            <a:r>
              <a:rPr lang="ru-RU" b="1" dirty="0" smtClean="0"/>
              <a:t>перспектив;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позитивное </a:t>
            </a:r>
            <a:r>
              <a:rPr lang="ru-RU" b="1" dirty="0" err="1" smtClean="0"/>
              <a:t>самовосприятие</a:t>
            </a:r>
            <a:r>
              <a:rPr lang="ru-RU" b="1" dirty="0" smtClean="0"/>
              <a:t>, независимость, самоуважение </a:t>
            </a:r>
            <a:r>
              <a:rPr lang="ru-RU" b="1" dirty="0"/>
              <a:t>и </a:t>
            </a:r>
            <a:r>
              <a:rPr lang="ru-RU" b="1" dirty="0" smtClean="0"/>
              <a:t>чувство </a:t>
            </a:r>
            <a:r>
              <a:rPr lang="ru-RU" b="1" dirty="0"/>
              <a:t>защищенности в профессиональной </a:t>
            </a:r>
            <a:r>
              <a:rPr lang="ru-RU" b="1" dirty="0" smtClean="0"/>
              <a:t>группе (рабочем коллективе).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Социально-психологическая адаптация </a:t>
            </a:r>
            <a:r>
              <a:rPr lang="ru-RU" b="1" dirty="0">
                <a:solidFill>
                  <a:srgbClr val="002060"/>
                </a:solidFill>
              </a:rPr>
              <a:t>приводит к оптимальному соотношению целей и ценностей личности и </a:t>
            </a:r>
            <a:r>
              <a:rPr lang="ru-RU" b="1" dirty="0" smtClean="0">
                <a:solidFill>
                  <a:srgbClr val="002060"/>
                </a:solidFill>
              </a:rPr>
              <a:t>группы (коллектива).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585" y="2244435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5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33004"/>
            <a:ext cx="10058400" cy="46551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Здоровьесберегающая</a:t>
            </a:r>
            <a:r>
              <a:rPr lang="ru-RU" sz="3600" b="1" dirty="0" smtClean="0">
                <a:solidFill>
                  <a:srgbClr val="002060"/>
                </a:solidFill>
              </a:rPr>
              <a:t> деятельность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9384" y="764772"/>
            <a:ext cx="11770820" cy="5494712"/>
          </a:xfrm>
          <a:ln w="19050">
            <a:solidFill>
              <a:srgbClr val="00B0F0"/>
            </a:solidFill>
          </a:ln>
        </p:spPr>
        <p:txBody>
          <a:bodyPr numCol="2"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Функции и 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ф</a:t>
            </a:r>
            <a:r>
              <a:rPr lang="ru-RU" b="1" dirty="0" smtClean="0"/>
              <a:t>ормирование культуры жизнедеятельности, культа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р</a:t>
            </a:r>
            <a:r>
              <a:rPr lang="ru-RU" b="1" dirty="0" smtClean="0"/>
              <a:t>азвитие творческих качеств, применяемых в профессии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ф</a:t>
            </a:r>
            <a:r>
              <a:rPr lang="ru-RU" b="1" dirty="0" smtClean="0"/>
              <a:t>ормирование адекватной мотивации и смысла профессиональной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с</a:t>
            </a:r>
            <a:r>
              <a:rPr lang="ru-RU" b="1" dirty="0" smtClean="0"/>
              <a:t>тремление к самосовершенствованию</a:t>
            </a:r>
            <a:endParaRPr lang="ru-RU" b="1" dirty="0"/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Включение </a:t>
            </a:r>
            <a:r>
              <a:rPr lang="ru-RU" b="1" dirty="0">
                <a:solidFill>
                  <a:srgbClr val="002060"/>
                </a:solidFill>
              </a:rPr>
              <a:t>студентов в </a:t>
            </a:r>
            <a:r>
              <a:rPr lang="ru-RU" b="1" dirty="0" err="1">
                <a:solidFill>
                  <a:srgbClr val="002060"/>
                </a:solidFill>
              </a:rPr>
              <a:t>здоровьесберегающую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деятельность: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диагностика </a:t>
            </a:r>
            <a:r>
              <a:rPr lang="ru-RU" b="1" dirty="0"/>
              <a:t>потенциалов здоровья студентов и преподавателей;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диспансерное наблюдение </a:t>
            </a:r>
            <a:r>
              <a:rPr lang="ru-RU" b="1" dirty="0"/>
              <a:t>нуждающихся в коррекции здоровья;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реабилитационные </a:t>
            </a:r>
            <a:r>
              <a:rPr lang="ru-RU" b="1" dirty="0"/>
              <a:t>мероприятия на </a:t>
            </a:r>
            <a:r>
              <a:rPr lang="ru-RU" b="1" dirty="0" smtClean="0"/>
              <a:t>основе </a:t>
            </a:r>
            <a:r>
              <a:rPr lang="ru-RU" b="1" dirty="0"/>
              <a:t>показателей по группам здоровья;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разноуровневые</a:t>
            </a:r>
            <a:r>
              <a:rPr lang="ru-RU" b="1" dirty="0" smtClean="0"/>
              <a:t> </a:t>
            </a:r>
            <a:r>
              <a:rPr lang="ru-RU" b="1" dirty="0"/>
              <a:t>профилактические программы;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совершенствование </a:t>
            </a:r>
            <a:r>
              <a:rPr lang="ru-RU" b="1" dirty="0" err="1"/>
              <a:t>здоровьесберегающей</a:t>
            </a:r>
            <a:r>
              <a:rPr lang="ru-RU" b="1" dirty="0"/>
              <a:t> инфраструктуры образовательного учреждения;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отбор </a:t>
            </a:r>
            <a:r>
              <a:rPr lang="ru-RU" b="1" dirty="0"/>
              <a:t>форм и методов обучения и воспитания с целью адаптации образовательного процесса к психофизиологическим, психическим и личностным особенностям студента;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физкультурно-оздоровительная </a:t>
            </a:r>
            <a:r>
              <a:rPr lang="ru-RU" b="1" dirty="0"/>
              <a:t>и просветительско-воспитательная работа со студентами на занятиях и во внеаудиторное время с целью формирования ценности здоровья и здорового образа жизни.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Включение </a:t>
            </a:r>
            <a:r>
              <a:rPr lang="ru-RU" b="1" dirty="0">
                <a:solidFill>
                  <a:srgbClr val="002060"/>
                </a:solidFill>
              </a:rPr>
              <a:t>студентов в систематическую </a:t>
            </a:r>
            <a:r>
              <a:rPr lang="ru-RU" b="1" dirty="0" err="1">
                <a:solidFill>
                  <a:srgbClr val="002060"/>
                </a:solidFill>
              </a:rPr>
              <a:t>здоровьесберегающую</a:t>
            </a:r>
            <a:r>
              <a:rPr lang="ru-RU" b="1" dirty="0">
                <a:solidFill>
                  <a:srgbClr val="002060"/>
                </a:solidFill>
              </a:rPr>
              <a:t> деятельность позитивно отразится на их повседневной и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7163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98516"/>
            <a:ext cx="10058400" cy="5985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Источники литературы: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46662"/>
            <a:ext cx="9942022" cy="4871257"/>
          </a:xfrm>
        </p:spPr>
        <p:txBody>
          <a:bodyPr>
            <a:normAutofit/>
          </a:bodyPr>
          <a:lstStyle/>
          <a:p>
            <a:r>
              <a:rPr lang="ru-RU" dirty="0"/>
              <a:t>Профилактика и преодоление профессиональной деформации специалистов социальной работы. Учебно-методическое пособие /Под ред. Воронцовой М.В. – Таганрог: </a:t>
            </a:r>
            <a:r>
              <a:rPr lang="ru-RU" dirty="0" err="1"/>
              <a:t>Изд</a:t>
            </a:r>
            <a:r>
              <a:rPr lang="ru-RU" dirty="0"/>
              <a:t>-ль А.Н. Ступин, 2013. – 272 с.</a:t>
            </a:r>
          </a:p>
          <a:p>
            <a:r>
              <a:rPr lang="ru-RU" dirty="0" smtClean="0"/>
              <a:t>Маркова А.К. Психология профессионализма. Москва,1996</a:t>
            </a:r>
          </a:p>
          <a:p>
            <a:r>
              <a:rPr lang="ru-RU" dirty="0"/>
              <a:t>Митина Л.М., Митин Г.В., Анисимова O.A. Профессиональная деятельность и здоровье педагога: </a:t>
            </a:r>
            <a:r>
              <a:rPr lang="ru-RU" dirty="0" err="1"/>
              <a:t>учеб.пособие</a:t>
            </a:r>
            <a:r>
              <a:rPr lang="ru-RU" dirty="0"/>
              <a:t> для студ. </a:t>
            </a:r>
            <a:r>
              <a:rPr lang="ru-RU" dirty="0" err="1"/>
              <a:t>высш</a:t>
            </a:r>
            <a:r>
              <a:rPr lang="ru-RU" dirty="0"/>
              <a:t>. </a:t>
            </a:r>
            <a:r>
              <a:rPr lang="ru-RU" dirty="0" err="1"/>
              <a:t>пед</a:t>
            </a:r>
            <a:r>
              <a:rPr lang="ru-RU" dirty="0"/>
              <a:t>. учеб. заведений. М., 2005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Методические рекомендации социальным работникам и специалистам по социальной работе. Как </a:t>
            </a:r>
            <a:r>
              <a:rPr lang="ru-RU" dirty="0"/>
              <a:t>обеспечить безопасность и избежать </a:t>
            </a:r>
            <a:r>
              <a:rPr lang="ru-RU" dirty="0" smtClean="0"/>
              <a:t>рисков при </a:t>
            </a:r>
            <a:r>
              <a:rPr lang="ru-RU" dirty="0"/>
              <a:t>выполнении служебных </a:t>
            </a:r>
            <a:r>
              <a:rPr lang="ru-RU" dirty="0" smtClean="0"/>
              <a:t>обязанностей. Москва</a:t>
            </a:r>
            <a:r>
              <a:rPr lang="ru-RU" dirty="0"/>
              <a:t>, </a:t>
            </a:r>
            <a:r>
              <a:rPr lang="ru-RU" dirty="0" smtClean="0"/>
              <a:t>2016</a:t>
            </a:r>
          </a:p>
          <a:p>
            <a:r>
              <a:rPr lang="ru-RU" dirty="0"/>
              <a:t>Баранов А.А. </a:t>
            </a:r>
            <a:r>
              <a:rPr lang="ru-RU" dirty="0" smtClean="0"/>
              <a:t>Стрессоустойчивость и </a:t>
            </a:r>
            <a:r>
              <a:rPr lang="ru-RU" dirty="0"/>
              <a:t>адаптация молодых социальных работников // Социальная работа и молодежь. Материалы международной научно-практической конференции 8-10 июня 2009. Ижевск, 2009. С. 142-144</a:t>
            </a:r>
            <a:r>
              <a:rPr lang="ru-RU" dirty="0" smtClean="0"/>
              <a:t>.</a:t>
            </a:r>
          </a:p>
          <a:p>
            <a:r>
              <a:rPr lang="ru-RU" dirty="0"/>
              <a:t>Никифоров Г.С. Психология здоровья: Учебное пособие. СПб., 2002. С. 64.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3576">
              <a:srgbClr val="E3F5FC"/>
            </a:gs>
            <a:gs pos="22286">
              <a:srgbClr val="D8F1FA"/>
            </a:gs>
            <a:gs pos="21000">
              <a:srgbClr val="D5F0FA"/>
            </a:gs>
            <a:gs pos="29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198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025" y="1153551"/>
            <a:ext cx="9495692" cy="471554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/>
              <a:t>Профессия социального работника относится, наряду с профессиями педагога </a:t>
            </a:r>
            <a:r>
              <a:rPr lang="ru-RU" sz="2800" b="1" dirty="0"/>
              <a:t>и врача, к деятельности, к которой обществом предъявляются требования повышенной ответственности за жизнь, здоровье и социальное благополучие обслуживаемых контингентов. 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Способность индивида </a:t>
            </a:r>
            <a:r>
              <a:rPr lang="ru-RU" sz="2800" b="1" dirty="0"/>
              <a:t>противостоять воздействию, которое оказывает на него социум, зависит, прежде всего, от его внутренней гармонии с самим </a:t>
            </a:r>
            <a:r>
              <a:rPr lang="ru-RU" sz="2800" b="1" dirty="0" smtClean="0"/>
              <a:t>собой.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62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24815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4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348916"/>
            <a:ext cx="11634537" cy="589547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Особенности профессии специалиста социальной сферы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647" y="1287379"/>
            <a:ext cx="11718758" cy="5029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Профессиональная деятельность </a:t>
            </a:r>
            <a:r>
              <a:rPr lang="ru-RU" sz="2200" b="1" dirty="0" smtClean="0"/>
              <a:t>специалиста социальной сферы, </a:t>
            </a:r>
            <a:r>
              <a:rPr lang="ru-RU" sz="2200" b="1" dirty="0"/>
              <a:t>независимо от </a:t>
            </a:r>
            <a:r>
              <a:rPr lang="ru-RU" sz="2200" b="1" dirty="0" smtClean="0"/>
              <a:t>вида </a:t>
            </a:r>
            <a:r>
              <a:rPr lang="ru-RU" sz="2200" b="1" dirty="0"/>
              <a:t>исполняемой работы, относится к группе профессий с повышенной моральной ответственностью за здоровье и жизнь отдельных людей, групп населения и общества в целом.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Специфика </a:t>
            </a:r>
            <a:r>
              <a:rPr lang="ru-RU" sz="2200" b="1" dirty="0"/>
              <a:t>работы </a:t>
            </a:r>
            <a:r>
              <a:rPr lang="ru-RU" sz="2200" b="1" dirty="0" smtClean="0"/>
              <a:t>может оказывать </a:t>
            </a:r>
            <a:r>
              <a:rPr lang="ru-RU" sz="2200" b="1" dirty="0"/>
              <a:t>негативное воздействие на здоровье самого социального работника</a:t>
            </a:r>
            <a:r>
              <a:rPr lang="ru-RU" sz="22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Социальным </a:t>
            </a:r>
            <a:r>
              <a:rPr lang="ru-RU" sz="2200" b="1" dirty="0" smtClean="0"/>
              <a:t>работникам, по </a:t>
            </a:r>
            <a:r>
              <a:rPr lang="ru-RU" sz="2200" b="1" dirty="0"/>
              <a:t>роду своей деятельности вовлеченным в длительное напряженное общение с другими </a:t>
            </a:r>
            <a:r>
              <a:rPr lang="ru-RU" sz="2200" b="1" dirty="0" smtClean="0"/>
              <a:t>людьми, свойственен синдром эмоционального выгорания.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В </a:t>
            </a:r>
            <a:r>
              <a:rPr lang="ru-RU" sz="2200" b="1" dirty="0"/>
              <a:t>своей деятельности социальный работник, помимо профессиональных знаний, умений и навыков, в значительной мере использует свою личность, являясь своего рода «эмоциональным донором</a:t>
            </a:r>
            <a:r>
              <a:rPr lang="ru-RU" sz="2200" b="1" dirty="0" smtClean="0"/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Негативные </a:t>
            </a:r>
            <a:r>
              <a:rPr lang="ru-RU" sz="2200" b="1" dirty="0"/>
              <a:t>психические переживания и состояния могут затрагивать разные грани трудового </a:t>
            </a:r>
            <a:r>
              <a:rPr lang="ru-RU" sz="2200" b="1" dirty="0" smtClean="0"/>
              <a:t>процесса в социальной сфере </a:t>
            </a:r>
            <a:r>
              <a:rPr lang="ru-RU" sz="2200" b="1" dirty="0"/>
              <a:t>–– профессиональную деятельность, личность </a:t>
            </a:r>
            <a:r>
              <a:rPr lang="ru-RU" sz="2200" b="1" dirty="0" smtClean="0"/>
              <a:t>специалиста, </a:t>
            </a:r>
            <a:r>
              <a:rPr lang="ru-RU" sz="2200" b="1" dirty="0"/>
              <a:t>профессиональное общение, </a:t>
            </a:r>
            <a:r>
              <a:rPr lang="ru-RU" sz="2200" b="1" dirty="0" smtClean="0"/>
              <a:t>что в </a:t>
            </a:r>
            <a:r>
              <a:rPr lang="ru-RU" sz="2200" b="1" dirty="0"/>
              <a:t>целом отрицательно сказывается на профессиональном развитии личности</a:t>
            </a:r>
            <a:r>
              <a:rPr lang="ru-RU" sz="22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7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1" y="286604"/>
            <a:ext cx="11682663" cy="89249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Факторы, влияющие на профессиональное здоровье специалиста социальной сферы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1" y="1287379"/>
            <a:ext cx="11682663" cy="50412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Высокая </a:t>
            </a:r>
            <a:r>
              <a:rPr lang="ru-RU" b="1" dirty="0"/>
              <a:t>напряженность </a:t>
            </a:r>
            <a:r>
              <a:rPr lang="ru-RU" b="1" dirty="0" smtClean="0"/>
              <a:t>труда, повышенные эмоциональные нагрузки;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Н</a:t>
            </a:r>
            <a:r>
              <a:rPr lang="ru-RU" b="1" dirty="0" smtClean="0"/>
              <a:t>еобходимость </a:t>
            </a:r>
            <a:r>
              <a:rPr lang="ru-RU" b="1" dirty="0"/>
              <a:t>участия в оказании помощи </a:t>
            </a:r>
            <a:r>
              <a:rPr lang="ru-RU" b="1" dirty="0" smtClean="0"/>
              <a:t>особым </a:t>
            </a:r>
            <a:r>
              <a:rPr lang="ru-RU" b="1" dirty="0"/>
              <a:t>группам населения (</a:t>
            </a:r>
            <a:r>
              <a:rPr lang="ru-RU" b="1" dirty="0" err="1"/>
              <a:t>девиантным</a:t>
            </a:r>
            <a:r>
              <a:rPr lang="ru-RU" b="1" dirty="0"/>
              <a:t> семьям, асоциальным, безработным, малоимущим, </a:t>
            </a:r>
            <a:r>
              <a:rPr lang="ru-RU" b="1" dirty="0" smtClean="0"/>
              <a:t>мигрантам, наркоманам, неизлечимо больным </a:t>
            </a:r>
            <a:r>
              <a:rPr lang="ru-RU" b="1" dirty="0"/>
              <a:t>и др.);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Высокий </a:t>
            </a:r>
            <a:r>
              <a:rPr lang="ru-RU" b="1" dirty="0"/>
              <a:t>уровень ответственности за результаты своего труда;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Большое </a:t>
            </a:r>
            <a:r>
              <a:rPr lang="ru-RU" b="1" dirty="0"/>
              <a:t>количество негативных эмоций, переживаемых в процессе </a:t>
            </a:r>
            <a:r>
              <a:rPr lang="ru-RU" b="1" dirty="0" smtClean="0"/>
              <a:t>работы;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Фрустрация </a:t>
            </a:r>
            <a:r>
              <a:rPr lang="ru-RU" b="1" dirty="0"/>
              <a:t>потребностей специалиста в уважении, одобрении плодов </a:t>
            </a:r>
            <a:r>
              <a:rPr lang="ru-RU" b="1" dirty="0" smtClean="0"/>
              <a:t>деятельности;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Статусность</a:t>
            </a:r>
            <a:r>
              <a:rPr lang="ru-RU" b="1" dirty="0" smtClean="0"/>
              <a:t> </a:t>
            </a:r>
            <a:r>
              <a:rPr lang="ru-RU" b="1" dirty="0"/>
              <a:t>профессии </a:t>
            </a:r>
            <a:r>
              <a:rPr lang="ru-RU" b="1" dirty="0" smtClean="0"/>
              <a:t>(</a:t>
            </a:r>
            <a:r>
              <a:rPr lang="ru-RU" b="1" dirty="0" smtClean="0"/>
              <a:t>невысокий</a:t>
            </a:r>
            <a:r>
              <a:rPr lang="ru-RU" b="1" dirty="0" smtClean="0"/>
              <a:t> </a:t>
            </a:r>
            <a:r>
              <a:rPr lang="ru-RU" b="1" dirty="0"/>
              <a:t>престиж в обществе</a:t>
            </a:r>
            <a:r>
              <a:rPr lang="ru-RU" b="1" dirty="0" smtClean="0"/>
              <a:t>);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Относительно низкая </a:t>
            </a:r>
            <a:r>
              <a:rPr lang="ru-RU" b="1" dirty="0"/>
              <a:t>социальная </a:t>
            </a:r>
            <a:r>
              <a:rPr lang="ru-RU" b="1" dirty="0" smtClean="0"/>
              <a:t>защищенность;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Необходимость </a:t>
            </a:r>
            <a:r>
              <a:rPr lang="ru-RU" b="1" dirty="0"/>
              <a:t>профессионального межличностного взаимодействия в конфликтных </a:t>
            </a:r>
            <a:r>
              <a:rPr lang="ru-RU" b="1" dirty="0" smtClean="0"/>
              <a:t>ситуациях;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Информационные перегрузки;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Многофункциональность </a:t>
            </a:r>
            <a:r>
              <a:rPr lang="ru-RU" b="1" dirty="0"/>
              <a:t>социально ответственной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610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" y="286603"/>
            <a:ext cx="11646568" cy="687955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Требования к специалистам социальной сферы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1" y="1106905"/>
            <a:ext cx="11562347" cy="5185611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Особые профессиональные умения, знания, навыки</a:t>
            </a:r>
          </a:p>
          <a:p>
            <a:r>
              <a:rPr lang="ru-RU" sz="2200" b="1" dirty="0" smtClean="0"/>
              <a:t>Особые личностные качества, </a:t>
            </a:r>
            <a:r>
              <a:rPr lang="ru-RU" sz="2200" b="1" dirty="0"/>
              <a:t>без которых осуществление социальной помощи </a:t>
            </a:r>
            <a:r>
              <a:rPr lang="ru-RU" sz="2200" b="1" dirty="0" smtClean="0"/>
              <a:t>затруднительно: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гуманистическая </a:t>
            </a:r>
            <a:r>
              <a:rPr lang="ru-RU" sz="2200" b="1" dirty="0"/>
              <a:t>направленность личности,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высокий </a:t>
            </a:r>
            <a:r>
              <a:rPr lang="ru-RU" sz="2200" b="1" dirty="0"/>
              <a:t>уровень коммуникативных навыков,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обостренное </a:t>
            </a:r>
            <a:r>
              <a:rPr lang="ru-RU" sz="2200" b="1" dirty="0"/>
              <a:t>чувство добра и справедливости,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чувство </a:t>
            </a:r>
            <a:r>
              <a:rPr lang="ru-RU" sz="2200" b="1" dirty="0"/>
              <a:t>собственного достоинства и уважение достоинства другого человека,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терпимость</a:t>
            </a:r>
            <a:r>
              <a:rPr lang="ru-RU" sz="2200" b="1" dirty="0"/>
              <a:t>, вежливость, порядочность, </a:t>
            </a:r>
            <a:r>
              <a:rPr lang="ru-RU" sz="2200" b="1" dirty="0" err="1"/>
              <a:t>эмпатичность</a:t>
            </a:r>
            <a:r>
              <a:rPr lang="ru-RU" sz="2200" b="1" dirty="0"/>
              <a:t>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эмоциональная </a:t>
            </a:r>
            <a:r>
              <a:rPr lang="ru-RU" sz="2200" b="1" dirty="0"/>
              <a:t>устойчивость, </a:t>
            </a:r>
            <a:endParaRPr lang="ru-RU" sz="2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личностная </a:t>
            </a:r>
            <a:r>
              <a:rPr lang="ru-RU" sz="2200" b="1" dirty="0"/>
              <a:t>адекватность самооценки, уровня притязаний и социальной </a:t>
            </a:r>
            <a:r>
              <a:rPr lang="ru-RU" sz="2200" b="1" dirty="0" err="1"/>
              <a:t>адаптированности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3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31" y="286604"/>
            <a:ext cx="11819823" cy="63742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Факторы, приводящие к синдрому </a:t>
            </a:r>
            <a:r>
              <a:rPr lang="ru-RU" sz="3200" b="1" dirty="0" smtClean="0">
                <a:solidFill>
                  <a:srgbClr val="002060"/>
                </a:solidFill>
              </a:rPr>
              <a:t>эмоционального выгорания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2" y="1068403"/>
            <a:ext cx="8318414" cy="521689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ЛИЧНОСТНЫЕ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интровертированность</a:t>
            </a:r>
            <a:r>
              <a:rPr lang="ru-RU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повышенный </a:t>
            </a:r>
            <a:r>
              <a:rPr lang="ru-RU" b="1" dirty="0"/>
              <a:t>уровень тревожности, </a:t>
            </a:r>
            <a:r>
              <a:rPr lang="ru-RU" b="1" dirty="0" err="1"/>
              <a:t>эмпатичности</a:t>
            </a:r>
            <a:r>
              <a:rPr lang="ru-RU" b="1" dirty="0"/>
              <a:t>, чувствительности;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низкий </a:t>
            </a:r>
            <a:r>
              <a:rPr lang="ru-RU" b="1" dirty="0"/>
              <a:t>порог толерантности к фрустрациям;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неэффективные попытки противостояния стрессу;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авторитарность</a:t>
            </a:r>
            <a:r>
              <a:rPr lang="ru-RU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«</a:t>
            </a:r>
            <a:r>
              <a:rPr lang="ru-RU" b="1" dirty="0" err="1" smtClean="0"/>
              <a:t>трудоголизм</a:t>
            </a:r>
            <a:r>
              <a:rPr lang="ru-RU" b="1" dirty="0"/>
              <a:t>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низкая </a:t>
            </a:r>
            <a:r>
              <a:rPr lang="ru-RU" b="1" dirty="0"/>
              <a:t>самооценка;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завышенный </a:t>
            </a:r>
            <a:r>
              <a:rPr lang="ru-RU" b="1" dirty="0"/>
              <a:t>уровень притязаний (преувеличенное осознание важности себя в процессии: «лучше меня это никто не сделает»; преувеличенное осознание важности своей процессии в жизни вообще: «мы должны помогать всем и каждому»)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105" y="983405"/>
            <a:ext cx="3762895" cy="37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286603"/>
            <a:ext cx="11617692" cy="570045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Факторы, приводящие к синдрому эмоционального выгорания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14" y="1039529"/>
            <a:ext cx="8269413" cy="5245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Специфика </a:t>
            </a:r>
            <a:r>
              <a:rPr lang="ru-RU" b="1" dirty="0">
                <a:solidFill>
                  <a:srgbClr val="002060"/>
                </a:solidFill>
              </a:rPr>
              <a:t>трудовой деятельности: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постоянная </a:t>
            </a:r>
            <a:r>
              <a:rPr lang="ru-RU" b="1" dirty="0"/>
              <a:t>встреча с негативными </a:t>
            </a:r>
            <a:r>
              <a:rPr lang="ru-RU" b="1" dirty="0" smtClean="0"/>
              <a:t>сторонами </a:t>
            </a:r>
            <a:r>
              <a:rPr lang="ru-RU" b="1" dirty="0"/>
              <a:t>жизни;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эмоциональная </a:t>
            </a:r>
            <a:r>
              <a:rPr lang="ru-RU" b="1" dirty="0"/>
              <a:t>вовлеченность в негативные переживания клиентов;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работа </a:t>
            </a:r>
            <a:r>
              <a:rPr lang="ru-RU" b="1" dirty="0"/>
              <a:t>с немотивированными клиентами (асимметрия ответственности за результат);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невозможность </a:t>
            </a:r>
            <a:r>
              <a:rPr lang="ru-RU" b="1" dirty="0"/>
              <a:t>выбора клиента;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дискомфортные </a:t>
            </a:r>
            <a:r>
              <a:rPr lang="ru-RU" b="1" dirty="0"/>
              <a:t>условия </a:t>
            </a:r>
            <a:r>
              <a:rPr lang="ru-RU" b="1" dirty="0" smtClean="0"/>
              <a:t>труда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Особенности организации труда: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неопределенность </a:t>
            </a:r>
            <a:r>
              <a:rPr lang="ru-RU" b="1" dirty="0"/>
              <a:t>функций и нечеткое распределение обязанностей;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недостаток </a:t>
            </a:r>
            <a:r>
              <a:rPr lang="ru-RU" b="1" dirty="0"/>
              <a:t>полномочий в сочетании с повышенной ответственностью;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нерациональная </a:t>
            </a:r>
            <a:r>
              <a:rPr lang="ru-RU" b="1" dirty="0"/>
              <a:t>система стимулирования труда;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отсутствие </a:t>
            </a:r>
            <a:r>
              <a:rPr lang="ru-RU" b="1" dirty="0"/>
              <a:t>творческой автономии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неблагоприятный </a:t>
            </a:r>
            <a:r>
              <a:rPr lang="ru-RU" b="1" dirty="0"/>
              <a:t>психологический климат в </a:t>
            </a:r>
            <a:r>
              <a:rPr lang="ru-RU" b="1" dirty="0" smtClean="0"/>
              <a:t>коллективе.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88" y="1587731"/>
            <a:ext cx="3373412" cy="27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Проявления профессионального выгорания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84" y="1338349"/>
            <a:ext cx="7797338" cy="49626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Изменение психологического состояния: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астинизация</a:t>
            </a:r>
            <a:r>
              <a:rPr lang="ru-RU" b="1" dirty="0" smtClean="0"/>
              <a:t> </a:t>
            </a:r>
            <a:r>
              <a:rPr lang="ru-RU" b="1" dirty="0"/>
              <a:t>– состояние хронической усталости, утомляемости, нервного истощения;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сниженный </a:t>
            </a:r>
            <a:r>
              <a:rPr lang="ru-RU" b="1" dirty="0"/>
              <a:t>фон настроения с легко возникающей тревожностью;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чувство </a:t>
            </a:r>
            <a:r>
              <a:rPr lang="ru-RU" b="1" dirty="0"/>
              <a:t>незавершенности </a:t>
            </a:r>
            <a:r>
              <a:rPr lang="ru-RU" b="1" dirty="0" smtClean="0"/>
              <a:t>дела, </a:t>
            </a:r>
            <a:r>
              <a:rPr lang="ru-RU" b="1" dirty="0"/>
              <a:t>виновности;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нарушение </a:t>
            </a:r>
            <a:r>
              <a:rPr lang="ru-RU" b="1" dirty="0"/>
              <a:t>режима сна и бодрствования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психосоматические </a:t>
            </a:r>
            <a:r>
              <a:rPr lang="ru-RU" b="1" dirty="0"/>
              <a:t>реакции;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кратковременные </a:t>
            </a:r>
            <a:r>
              <a:rPr lang="ru-RU" b="1" dirty="0"/>
              <a:t>психогенные реакции;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негативные </a:t>
            </a:r>
            <a:r>
              <a:rPr lang="ru-RU" b="1" dirty="0"/>
              <a:t>эмоциональные реакции по отношению к клиентам (раздражение, злость, гнев, брезгливость и другие отсутствовавшие ранее негативные чувства)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80" y="872836"/>
            <a:ext cx="3822020" cy="53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1194"/>
            <a:ext cx="10058400" cy="507076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Биоэнергетическое поле здорового и больного человека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801030"/>
            <a:ext cx="6874626" cy="5551262"/>
          </a:xfrm>
        </p:spPr>
      </p:pic>
    </p:spTree>
    <p:extLst>
      <p:ext uri="{BB962C8B-B14F-4D97-AF65-F5344CB8AC3E}">
        <p14:creationId xmlns:p14="http://schemas.microsoft.com/office/powerpoint/2010/main" val="131929892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1336</TotalTime>
  <Words>1598</Words>
  <Application>Microsoft Office PowerPoint</Application>
  <PresentationFormat>Широкоэкранный</PresentationFormat>
  <Paragraphs>163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Ретро</vt:lpstr>
      <vt:lpstr> Межрегиональная научно-практическая конференция  (проводится в рамках Общегородского плана мероприятий по проведению в Санкт-Петербурге в 2021 году Года науки и технологий) «Современная модель специалиста социального профиля в системе социального обслуживания населения»   Профессиональное здоровье специалиста социальной сферы  в современных условиях</vt:lpstr>
      <vt:lpstr>Презентация PowerPoint</vt:lpstr>
      <vt:lpstr>Особенности профессии специалиста социальной сферы</vt:lpstr>
      <vt:lpstr>Факторы, влияющие на профессиональное здоровье специалиста социальной сферы</vt:lpstr>
      <vt:lpstr>Требования к специалистам социальной сферы</vt:lpstr>
      <vt:lpstr>Факторы, приводящие к синдрому эмоционального выгорания</vt:lpstr>
      <vt:lpstr>Факторы, приводящие к синдрому эмоционального выгорания</vt:lpstr>
      <vt:lpstr>Проявления профессионального выгорания</vt:lpstr>
      <vt:lpstr>Биоэнергетическое поле здорового и больного человека</vt:lpstr>
      <vt:lpstr>Проявления профессионального выгорания</vt:lpstr>
      <vt:lpstr>Профессиональная идентичность (ПИ)</vt:lpstr>
      <vt:lpstr>Связь профессиональной идентичности и профессиональной деформации социального работника </vt:lpstr>
      <vt:lpstr>Причины профессионального стресса, приводящего к профессиональной деформации (А.К.Маркова)</vt:lpstr>
      <vt:lpstr>Концепция профессионального здоровья социального работника</vt:lpstr>
      <vt:lpstr>Стрессоустойчивость как фактор сохранения психического и физического здоровья</vt:lpstr>
      <vt:lpstr>Здоровьесберегающие технологии</vt:lpstr>
      <vt:lpstr>Успешное вхождение в профессиональную среду</vt:lpstr>
      <vt:lpstr>Здоровьесберегающая деятельность</vt:lpstr>
      <vt:lpstr>Источники литературы: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здоровье специалиста социальной сферы  в современных условиях</dc:title>
  <dc:creator>Анастасия Мамаева</dc:creator>
  <cp:lastModifiedBy>Анастасия Мамаева</cp:lastModifiedBy>
  <cp:revision>52</cp:revision>
  <dcterms:created xsi:type="dcterms:W3CDTF">2021-09-11T13:18:22Z</dcterms:created>
  <dcterms:modified xsi:type="dcterms:W3CDTF">2021-09-12T21:06:48Z</dcterms:modified>
</cp:coreProperties>
</file>