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6"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93BEE9-7062-4412-A5EF-B968BB85CB2A}" type="datetimeFigureOut">
              <a:rPr lang="ru-RU" smtClean="0"/>
              <a:t>12.09.2021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C02671-F1E7-4A32-A86A-46EC54D5629C}" type="slidenum">
              <a:rPr lang="ru-RU" smtClean="0"/>
              <a:t>‹#›</a:t>
            </a:fld>
            <a:endParaRPr lang="ru-RU"/>
          </a:p>
        </p:txBody>
      </p:sp>
    </p:spTree>
    <p:extLst>
      <p:ext uri="{BB962C8B-B14F-4D97-AF65-F5344CB8AC3E}">
        <p14:creationId xmlns:p14="http://schemas.microsoft.com/office/powerpoint/2010/main" val="1066454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E66B2AA-7F33-4679-BA0C-28B81FC42CD3}" type="datetime1">
              <a:rPr lang="ru-RU" smtClean="0"/>
              <a:t>12.09.2021</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BEB8F128-6043-4CCF-A9EC-A85BB8F5481E}"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435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7D1774D4-C751-48B1-AA93-F3D70628D810}" type="datetime1">
              <a:rPr lang="ru-RU" smtClean="0"/>
              <a:t>12.09.2021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EB8F128-6043-4CCF-A9EC-A85BB8F5481E}" type="slidenum">
              <a:rPr lang="ru-RU" smtClean="0"/>
              <a:t>‹#›</a:t>
            </a:fld>
            <a:endParaRPr lang="ru-RU"/>
          </a:p>
        </p:txBody>
      </p:sp>
    </p:spTree>
    <p:extLst>
      <p:ext uri="{BB962C8B-B14F-4D97-AF65-F5344CB8AC3E}">
        <p14:creationId xmlns:p14="http://schemas.microsoft.com/office/powerpoint/2010/main" val="3290661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B71184B-0EE8-4380-A827-9B34B317E27C}" type="datetime1">
              <a:rPr lang="ru-RU" smtClean="0"/>
              <a:t>12.09.2021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EB8F128-6043-4CCF-A9EC-A85BB8F5481E}"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5546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2C7E10D-EFF0-4905-9808-AA1F83EBA3F1}" type="datetime1">
              <a:rPr lang="ru-RU" smtClean="0"/>
              <a:t>12.09.2021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EB8F128-6043-4CCF-A9EC-A85BB8F5481E}"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1348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D25D306-8ED9-44A6-AE27-06A22DD4D53A}" type="datetime1">
              <a:rPr lang="ru-RU" smtClean="0"/>
              <a:t>12.09.2021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EB8F128-6043-4CCF-A9EC-A85BB8F5481E}" type="slidenum">
              <a:rPr lang="ru-RU" smtClean="0"/>
              <a:t>‹#›</a:t>
            </a:fld>
            <a:endParaRPr lang="ru-RU"/>
          </a:p>
        </p:txBody>
      </p:sp>
    </p:spTree>
    <p:extLst>
      <p:ext uri="{BB962C8B-B14F-4D97-AF65-F5344CB8AC3E}">
        <p14:creationId xmlns:p14="http://schemas.microsoft.com/office/powerpoint/2010/main" val="2789320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6052063-222E-4BCB-AD72-D27E6015E299}" type="datetime1">
              <a:rPr lang="ru-RU" smtClean="0"/>
              <a:t>12.09.2021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EB8F128-6043-4CCF-A9EC-A85BB8F5481E}"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9630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3BF817F-0097-4AB5-8678-C9C73C3B84D3}" type="datetime1">
              <a:rPr lang="ru-RU" smtClean="0"/>
              <a:t>12.09.2021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EB8F128-6043-4CCF-A9EC-A85BB8F5481E}"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1502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97B9379-384C-4526-9B1D-0DDD8BBC283F}" type="datetime1">
              <a:rPr lang="ru-RU" smtClean="0"/>
              <a:t>12.09.2021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EB8F128-6043-4CCF-A9EC-A85BB8F5481E}"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0971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C5037D7-2F1B-4646-BBA8-2E09365B693B}" type="datetime1">
              <a:rPr lang="ru-RU" smtClean="0"/>
              <a:t>12.09.2021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EB8F128-6043-4CCF-A9EC-A85BB8F5481E}"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9932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7FD782B-1C1E-41F7-B3E3-9BCBB1CDE578}" type="datetime1">
              <a:rPr lang="ru-RU" smtClean="0"/>
              <a:t>12.09.2021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EB8F128-6043-4CCF-A9EC-A85BB8F5481E}" type="slidenum">
              <a:rPr lang="ru-RU" smtClean="0"/>
              <a:t>‹#›</a:t>
            </a:fld>
            <a:endParaRPr lang="ru-RU"/>
          </a:p>
        </p:txBody>
      </p:sp>
    </p:spTree>
    <p:extLst>
      <p:ext uri="{BB962C8B-B14F-4D97-AF65-F5344CB8AC3E}">
        <p14:creationId xmlns:p14="http://schemas.microsoft.com/office/powerpoint/2010/main" val="284613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7F3DC12-7054-4A77-B036-D84B6AD79289}" type="datetime1">
              <a:rPr lang="ru-RU" smtClean="0"/>
              <a:t>12.09.2021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EB8F128-6043-4CCF-A9EC-A85BB8F5481E}"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8564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369F143B-BED1-4E74-8EED-CC33FC4EF02E}" type="datetime1">
              <a:rPr lang="ru-RU" smtClean="0"/>
              <a:t>12.09.2021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EB8F128-6043-4CCF-A9EC-A85BB8F5481E}" type="slidenum">
              <a:rPr lang="ru-RU" smtClean="0"/>
              <a:t>‹#›</a:t>
            </a:fld>
            <a:endParaRPr lang="ru-RU"/>
          </a:p>
        </p:txBody>
      </p:sp>
    </p:spTree>
    <p:extLst>
      <p:ext uri="{BB962C8B-B14F-4D97-AF65-F5344CB8AC3E}">
        <p14:creationId xmlns:p14="http://schemas.microsoft.com/office/powerpoint/2010/main" val="2895280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DDD3658B-7335-43D2-9E97-D0FF2964372F}" type="datetime1">
              <a:rPr lang="ru-RU" smtClean="0"/>
              <a:t>12.09.2021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EB8F128-6043-4CCF-A9EC-A85BB8F5481E}"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6511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3B521028-0578-428D-A16E-BA3EFCF49F03}" type="datetime1">
              <a:rPr lang="ru-RU" smtClean="0"/>
              <a:t>12.09.2021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EB8F128-6043-4CCF-A9EC-A85BB8F5481E}"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1921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535312-6EE8-4281-9576-8B60775B8F99}" type="datetime1">
              <a:rPr lang="ru-RU" smtClean="0"/>
              <a:t>12.09.2021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EB8F128-6043-4CCF-A9EC-A85BB8F5481E}" type="slidenum">
              <a:rPr lang="ru-RU" smtClean="0"/>
              <a:t>‹#›</a:t>
            </a:fld>
            <a:endParaRPr lang="ru-RU"/>
          </a:p>
        </p:txBody>
      </p:sp>
    </p:spTree>
    <p:extLst>
      <p:ext uri="{BB962C8B-B14F-4D97-AF65-F5344CB8AC3E}">
        <p14:creationId xmlns:p14="http://schemas.microsoft.com/office/powerpoint/2010/main" val="2467427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553C5F4-601B-4C80-B67B-18F4719BD6EF}" type="datetime1">
              <a:rPr lang="ru-RU" smtClean="0"/>
              <a:t>12.09.2021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EB8F128-6043-4CCF-A9EC-A85BB8F5481E}"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5667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B28CDFA-AA8C-4E7F-A029-175794345811}" type="datetime1">
              <a:rPr lang="ru-RU" smtClean="0"/>
              <a:t>12.09.2021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EB8F128-6043-4CCF-A9EC-A85BB8F5481E}" type="slidenum">
              <a:rPr lang="ru-RU" smtClean="0"/>
              <a:t>‹#›</a:t>
            </a:fld>
            <a:endParaRPr lang="ru-RU"/>
          </a:p>
        </p:txBody>
      </p:sp>
    </p:spTree>
    <p:extLst>
      <p:ext uri="{BB962C8B-B14F-4D97-AF65-F5344CB8AC3E}">
        <p14:creationId xmlns:p14="http://schemas.microsoft.com/office/powerpoint/2010/main" val="574878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79B9437-CC05-4F8A-8DDF-0F392B3E7EDF}" type="datetime1">
              <a:rPr lang="ru-RU" smtClean="0"/>
              <a:t>12.09.2021</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EB8F128-6043-4CCF-A9EC-A85BB8F5481E}" type="slidenum">
              <a:rPr lang="ru-RU" smtClean="0"/>
              <a:t>‹#›</a:t>
            </a:fld>
            <a:endParaRPr lang="ru-RU"/>
          </a:p>
        </p:txBody>
      </p:sp>
    </p:spTree>
    <p:extLst>
      <p:ext uri="{BB962C8B-B14F-4D97-AF65-F5344CB8AC3E}">
        <p14:creationId xmlns:p14="http://schemas.microsoft.com/office/powerpoint/2010/main" val="415591737"/>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4B1660-B8C7-4E67-92B5-5E9C5CFD31DC}"/>
              </a:ext>
            </a:extLst>
          </p:cNvPr>
          <p:cNvSpPr>
            <a:spLocks noGrp="1"/>
          </p:cNvSpPr>
          <p:nvPr>
            <p:ph type="ctrTitle"/>
          </p:nvPr>
        </p:nvSpPr>
        <p:spPr>
          <a:xfrm>
            <a:off x="2692398" y="2899830"/>
            <a:ext cx="6965952" cy="2262720"/>
          </a:xfrm>
        </p:spPr>
        <p:txBody>
          <a:bodyPr/>
          <a:lstStyle/>
          <a:p>
            <a:r>
              <a:rPr lang="ru-RU" sz="4000" b="1" dirty="0">
                <a:effectLst/>
                <a:latin typeface="Times New Roman" panose="02020603050405020304" pitchFamily="18" charset="0"/>
                <a:ea typeface="Calibri" panose="020F0502020204030204" pitchFamily="34" charset="0"/>
                <a:cs typeface="Times New Roman" panose="02020603050405020304" pitchFamily="18" charset="0"/>
              </a:rPr>
              <a:t>Модель  деятельности специалиста по социальной работе.</a:t>
            </a:r>
            <a:br>
              <a:rPr lang="ru-RU" sz="2400" dirty="0">
                <a:effectLst/>
                <a:latin typeface="Times New Roman" panose="02020603050405020304" pitchFamily="18" charset="0"/>
                <a:ea typeface="Calibri" panose="020F0502020204030204" pitchFamily="34" charset="0"/>
                <a:cs typeface="Times New Roman" panose="02020603050405020304" pitchFamily="18" charset="0"/>
              </a:rPr>
            </a:br>
            <a:endParaRPr lang="ru-RU" sz="6600" dirty="0"/>
          </a:p>
        </p:txBody>
      </p:sp>
    </p:spTree>
    <p:extLst>
      <p:ext uri="{BB962C8B-B14F-4D97-AF65-F5344CB8AC3E}">
        <p14:creationId xmlns:p14="http://schemas.microsoft.com/office/powerpoint/2010/main" val="2937680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F0AEF92-AD2B-4F57-B6D9-0DA487C5E394}"/>
              </a:ext>
            </a:extLst>
          </p:cNvPr>
          <p:cNvSpPr>
            <a:spLocks noGrp="1"/>
          </p:cNvSpPr>
          <p:nvPr>
            <p:ph type="sldNum" sz="quarter" idx="12"/>
          </p:nvPr>
        </p:nvSpPr>
        <p:spPr/>
        <p:txBody>
          <a:bodyPr/>
          <a:lstStyle/>
          <a:p>
            <a:fld id="{BEB8F128-6043-4CCF-A9EC-A85BB8F5481E}" type="slidenum">
              <a:rPr lang="ru-RU" smtClean="0"/>
              <a:t>10</a:t>
            </a:fld>
            <a:endParaRPr lang="ru-RU"/>
          </a:p>
        </p:txBody>
      </p:sp>
      <p:pic>
        <p:nvPicPr>
          <p:cNvPr id="3" name="Рисунок 2">
            <a:extLst>
              <a:ext uri="{FF2B5EF4-FFF2-40B4-BE49-F238E27FC236}">
                <a16:creationId xmlns:a16="http://schemas.microsoft.com/office/drawing/2014/main" id="{C7D51569-F982-4A44-A12C-5AB785BCBF35}"/>
              </a:ext>
            </a:extLst>
          </p:cNvPr>
          <p:cNvPicPr>
            <a:picLocks noChangeAspect="1"/>
          </p:cNvPicPr>
          <p:nvPr/>
        </p:nvPicPr>
        <p:blipFill>
          <a:blip r:embed="rId2"/>
          <a:stretch>
            <a:fillRect/>
          </a:stretch>
        </p:blipFill>
        <p:spPr>
          <a:xfrm>
            <a:off x="504825" y="485775"/>
            <a:ext cx="11163300" cy="5981700"/>
          </a:xfrm>
          <a:prstGeom prst="rect">
            <a:avLst/>
          </a:prstGeom>
        </p:spPr>
      </p:pic>
    </p:spTree>
    <p:extLst>
      <p:ext uri="{BB962C8B-B14F-4D97-AF65-F5344CB8AC3E}">
        <p14:creationId xmlns:p14="http://schemas.microsoft.com/office/powerpoint/2010/main" val="4252703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DFA867-7E5F-4FBA-A2CB-F1422E75EEC3}"/>
              </a:ext>
            </a:extLst>
          </p:cNvPr>
          <p:cNvSpPr>
            <a:spLocks noGrp="1"/>
          </p:cNvSpPr>
          <p:nvPr>
            <p:ph type="title"/>
          </p:nvPr>
        </p:nvSpPr>
        <p:spPr/>
        <p:txBody>
          <a:bodyPr>
            <a:normAutofit/>
          </a:bodyPr>
          <a:lstStyle/>
          <a:p>
            <a:r>
              <a:rPr lang="ru-RU" b="1" dirty="0">
                <a:solidFill>
                  <a:schemeClr val="accent1">
                    <a:lumMod val="75000"/>
                  </a:schemeClr>
                </a:solidFill>
              </a:rPr>
              <a:t>Модель:</a:t>
            </a:r>
          </a:p>
        </p:txBody>
      </p:sp>
      <p:sp>
        <p:nvSpPr>
          <p:cNvPr id="3" name="Объект 2">
            <a:extLst>
              <a:ext uri="{FF2B5EF4-FFF2-40B4-BE49-F238E27FC236}">
                <a16:creationId xmlns:a16="http://schemas.microsoft.com/office/drawing/2014/main" id="{50466978-C0BE-4FEE-982F-E6049A6CDF25}"/>
              </a:ext>
            </a:extLst>
          </p:cNvPr>
          <p:cNvSpPr>
            <a:spLocks noGrp="1"/>
          </p:cNvSpPr>
          <p:nvPr>
            <p:ph idx="1"/>
          </p:nvPr>
        </p:nvSpPr>
        <p:spPr/>
        <p:txBody>
          <a:bodyPr/>
          <a:lstStyle/>
          <a:p>
            <a:pPr marL="342900" lvl="0" indent="-342900" algn="just">
              <a:lnSpc>
                <a:spcPct val="107000"/>
              </a:lnSpc>
              <a:buFont typeface="Symbol" panose="05050102010706020507" pitchFamily="18" charset="2"/>
              <a:buChar char=""/>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любой образ, аналог: мысленный или условный: изображение, описание, схема, чертеж, график, план какого-либо объекта, использование его в качестве заместителя;</a:t>
            </a:r>
          </a:p>
          <a:p>
            <a:pPr marL="342900" lvl="0" indent="-342900" algn="just">
              <a:lnSpc>
                <a:spcPct val="107000"/>
              </a:lnSpc>
              <a:buFont typeface="Symbol" panose="05050102010706020507" pitchFamily="18" charset="2"/>
              <a:buChar char=""/>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абстрактное понятие эталона или образца какой-либо системы;</a:t>
            </a:r>
          </a:p>
          <a:p>
            <a:pPr marL="342900" lvl="0" indent="-342900" algn="just">
              <a:lnSpc>
                <a:spcPct val="107000"/>
              </a:lnSpc>
              <a:spcAft>
                <a:spcPts val="800"/>
              </a:spcAft>
              <a:buFont typeface="Symbol" panose="05050102010706020507" pitchFamily="18" charset="2"/>
              <a:buChar char=""/>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представление самых общих характеристик какого-либо явления;</a:t>
            </a:r>
          </a:p>
          <a:p>
            <a:endParaRPr lang="ru-RU" dirty="0"/>
          </a:p>
        </p:txBody>
      </p:sp>
      <p:sp>
        <p:nvSpPr>
          <p:cNvPr id="4" name="Номер слайда 3">
            <a:extLst>
              <a:ext uri="{FF2B5EF4-FFF2-40B4-BE49-F238E27FC236}">
                <a16:creationId xmlns:a16="http://schemas.microsoft.com/office/drawing/2014/main" id="{97DE5217-AAF1-4488-B4D8-239544A33199}"/>
              </a:ext>
            </a:extLst>
          </p:cNvPr>
          <p:cNvSpPr>
            <a:spLocks noGrp="1"/>
          </p:cNvSpPr>
          <p:nvPr>
            <p:ph type="sldNum" sz="quarter" idx="12"/>
          </p:nvPr>
        </p:nvSpPr>
        <p:spPr/>
        <p:txBody>
          <a:bodyPr/>
          <a:lstStyle/>
          <a:p>
            <a:fld id="{BEB8F128-6043-4CCF-A9EC-A85BB8F5481E}" type="slidenum">
              <a:rPr lang="ru-RU" smtClean="0"/>
              <a:t>2</a:t>
            </a:fld>
            <a:endParaRPr lang="ru-RU"/>
          </a:p>
        </p:txBody>
      </p:sp>
    </p:spTree>
    <p:extLst>
      <p:ext uri="{BB962C8B-B14F-4D97-AF65-F5344CB8AC3E}">
        <p14:creationId xmlns:p14="http://schemas.microsoft.com/office/powerpoint/2010/main" val="532816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CD893C0-7A56-4145-97A0-00CFE90FED17}"/>
              </a:ext>
            </a:extLst>
          </p:cNvPr>
          <p:cNvSpPr>
            <a:spLocks noGrp="1"/>
          </p:cNvSpPr>
          <p:nvPr>
            <p:ph type="title"/>
          </p:nvPr>
        </p:nvSpPr>
        <p:spPr/>
        <p:txBody>
          <a:bodyPr>
            <a:normAutofit fontScale="90000"/>
          </a:bodyPr>
          <a:lstStyle/>
          <a:p>
            <a:r>
              <a:rPr lang="ru-RU" b="1" dirty="0"/>
              <a:t>Профессиограмма специалиста по социальной работе</a:t>
            </a:r>
          </a:p>
        </p:txBody>
      </p:sp>
      <p:sp>
        <p:nvSpPr>
          <p:cNvPr id="3" name="Объект 2">
            <a:extLst>
              <a:ext uri="{FF2B5EF4-FFF2-40B4-BE49-F238E27FC236}">
                <a16:creationId xmlns:a16="http://schemas.microsoft.com/office/drawing/2014/main" id="{C079D8DC-326F-4109-92AB-772301FC1A97}"/>
              </a:ext>
            </a:extLst>
          </p:cNvPr>
          <p:cNvSpPr>
            <a:spLocks noGrp="1"/>
          </p:cNvSpPr>
          <p:nvPr>
            <p:ph idx="1"/>
          </p:nvPr>
        </p:nvSpPr>
        <p:spPr>
          <a:xfrm>
            <a:off x="1295401" y="2556932"/>
            <a:ext cx="9763124" cy="3318936"/>
          </a:xfrm>
        </p:spPr>
        <p:txBody>
          <a:bodyPr/>
          <a:lstStyle/>
          <a:p>
            <a:pPr indent="0" algn="just">
              <a:lnSpc>
                <a:spcPct val="107000"/>
              </a:lnSpc>
              <a:spcAft>
                <a:spcPts val="800"/>
              </a:spcAft>
              <a:buNone/>
            </a:pP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Специалист по социальной работе, оптимизируя жизненную ситуацию личности или группы людей, влияет на процесс трансформации социума в целом. Осуществляя профессиональную деятельность, он непосредственно или опосредованно влияет на получателя социальных услуг.</a:t>
            </a:r>
          </a:p>
          <a:p>
            <a:pPr indent="0" algn="just">
              <a:lnSpc>
                <a:spcPct val="107000"/>
              </a:lnSpc>
              <a:spcAft>
                <a:spcPts val="800"/>
              </a:spcAft>
              <a:buNone/>
            </a:pPr>
            <a:r>
              <a:rPr lang="ru-RU"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Степень соответствия личности специалиста требованиям профессии обусловлена:</a:t>
            </a:r>
          </a:p>
          <a:p>
            <a:pPr marL="342900" lvl="0" indent="-342900" algn="just">
              <a:lnSpc>
                <a:spcPct val="107000"/>
              </a:lnSpc>
              <a:buFont typeface="Symbol" panose="05050102010706020507" pitchFamily="18" charset="2"/>
              <a:buChar char=""/>
            </a:pP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характеристиками </a:t>
            </a:r>
            <a:r>
              <a:rPr lang="ru-RU"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преморбидной</a:t>
            </a: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(предшествующей) структуры личности;</a:t>
            </a:r>
          </a:p>
          <a:p>
            <a:pPr marL="342900" lvl="0" indent="-342900" algn="just">
              <a:lnSpc>
                <a:spcPct val="107000"/>
              </a:lnSpc>
              <a:buFont typeface="Symbol" panose="05050102010706020507" pitchFamily="18" charset="2"/>
              <a:buChar char=""/>
            </a:pP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качеством профессионального образования;</a:t>
            </a:r>
          </a:p>
          <a:p>
            <a:pPr marL="342900" lvl="0" indent="-342900" algn="just">
              <a:lnSpc>
                <a:spcPct val="107000"/>
              </a:lnSpc>
              <a:spcAft>
                <a:spcPts val="800"/>
              </a:spcAft>
              <a:buFont typeface="Symbol" panose="05050102010706020507" pitchFamily="18" charset="2"/>
              <a:buChar char=""/>
            </a:pP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наличием опыта профессиональной деятельности.</a:t>
            </a:r>
          </a:p>
          <a:p>
            <a:endParaRPr lang="ru-RU" dirty="0"/>
          </a:p>
        </p:txBody>
      </p:sp>
      <p:sp>
        <p:nvSpPr>
          <p:cNvPr id="4" name="Номер слайда 3">
            <a:extLst>
              <a:ext uri="{FF2B5EF4-FFF2-40B4-BE49-F238E27FC236}">
                <a16:creationId xmlns:a16="http://schemas.microsoft.com/office/drawing/2014/main" id="{9476719F-D974-4CEB-B434-FB4EA21BE33E}"/>
              </a:ext>
            </a:extLst>
          </p:cNvPr>
          <p:cNvSpPr>
            <a:spLocks noGrp="1"/>
          </p:cNvSpPr>
          <p:nvPr>
            <p:ph type="sldNum" sz="quarter" idx="12"/>
          </p:nvPr>
        </p:nvSpPr>
        <p:spPr/>
        <p:txBody>
          <a:bodyPr/>
          <a:lstStyle/>
          <a:p>
            <a:fld id="{BEB8F128-6043-4CCF-A9EC-A85BB8F5481E}" type="slidenum">
              <a:rPr lang="ru-RU" smtClean="0"/>
              <a:t>3</a:t>
            </a:fld>
            <a:endParaRPr lang="ru-RU"/>
          </a:p>
        </p:txBody>
      </p:sp>
    </p:spTree>
    <p:extLst>
      <p:ext uri="{BB962C8B-B14F-4D97-AF65-F5344CB8AC3E}">
        <p14:creationId xmlns:p14="http://schemas.microsoft.com/office/powerpoint/2010/main" val="2025270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EF195FC-9BE1-4096-B06B-A90D1B544BB5}"/>
              </a:ext>
            </a:extLst>
          </p:cNvPr>
          <p:cNvSpPr>
            <a:spLocks noGrp="1"/>
          </p:cNvSpPr>
          <p:nvPr>
            <p:ph type="title"/>
          </p:nvPr>
        </p:nvSpPr>
        <p:spPr/>
        <p:txBody>
          <a:bodyPr>
            <a:normAutofit fontScale="90000"/>
          </a:bodyPr>
          <a:lstStyle/>
          <a:p>
            <a:r>
              <a:rPr lang="ru-RU" b="1" dirty="0"/>
              <a:t>Профессиограмма специалиста по социальной работе</a:t>
            </a:r>
            <a:endParaRPr lang="ru-RU" dirty="0"/>
          </a:p>
        </p:txBody>
      </p:sp>
      <p:sp>
        <p:nvSpPr>
          <p:cNvPr id="3" name="Объект 2">
            <a:extLst>
              <a:ext uri="{FF2B5EF4-FFF2-40B4-BE49-F238E27FC236}">
                <a16:creationId xmlns:a16="http://schemas.microsoft.com/office/drawing/2014/main" id="{9B603C1F-2E7E-4D56-92BC-7C2969FF2790}"/>
              </a:ext>
            </a:extLst>
          </p:cNvPr>
          <p:cNvSpPr>
            <a:spLocks noGrp="1"/>
          </p:cNvSpPr>
          <p:nvPr>
            <p:ph idx="1"/>
          </p:nvPr>
        </p:nvSpPr>
        <p:spPr/>
        <p:txBody>
          <a:bodyPr/>
          <a:lstStyle/>
          <a:p>
            <a:pPr indent="450215" algn="l">
              <a:lnSpc>
                <a:spcPct val="107000"/>
              </a:lnSpc>
              <a:spcAft>
                <a:spcPts val="800"/>
              </a:spcAft>
            </a:pP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Знания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которые приобретает будущий специалист по социальной работе в процессе профессиональной подготовки:</a:t>
            </a:r>
          </a:p>
          <a:p>
            <a:pPr marL="342900" lvl="0" indent="-342900" algn="l">
              <a:lnSpc>
                <a:spcPct val="107000"/>
              </a:lnSpc>
              <a:buFont typeface="Symbol" panose="05050102010706020507" pitchFamily="18" charset="2"/>
              <a:buChar char=""/>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Система знаний и представлений, обеспечивающих высокий общекультурный уровень развития личности студента.</a:t>
            </a:r>
          </a:p>
          <a:p>
            <a:pPr marL="342900" lvl="0" indent="-342900" algn="l">
              <a:lnSpc>
                <a:spcPct val="107000"/>
              </a:lnSpc>
              <a:buFont typeface="Symbol" panose="05050102010706020507" pitchFamily="18" charset="2"/>
              <a:buChar char=""/>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Система общепрофессиональных знаний дает теоретические основы практической деятельности в сфере социальной работы.</a:t>
            </a:r>
          </a:p>
          <a:p>
            <a:pPr marL="342900" lvl="0" indent="-342900" algn="l">
              <a:lnSpc>
                <a:spcPct val="107000"/>
              </a:lnSpc>
              <a:spcAft>
                <a:spcPts val="800"/>
              </a:spcAft>
              <a:buFont typeface="Symbol" panose="05050102010706020507" pitchFamily="18" charset="2"/>
              <a:buChar char=""/>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Система специальных знаний. Эти знания носят практико-ориентированный характер, конкретизируют, уточняют систему общепрофессиональных знаний.</a:t>
            </a:r>
          </a:p>
          <a:p>
            <a:endParaRPr lang="ru-RU" dirty="0"/>
          </a:p>
        </p:txBody>
      </p:sp>
      <p:sp>
        <p:nvSpPr>
          <p:cNvPr id="4" name="Номер слайда 3">
            <a:extLst>
              <a:ext uri="{FF2B5EF4-FFF2-40B4-BE49-F238E27FC236}">
                <a16:creationId xmlns:a16="http://schemas.microsoft.com/office/drawing/2014/main" id="{EA6CB59C-67AA-4D12-9CF1-A19CE19F619D}"/>
              </a:ext>
            </a:extLst>
          </p:cNvPr>
          <p:cNvSpPr>
            <a:spLocks noGrp="1"/>
          </p:cNvSpPr>
          <p:nvPr>
            <p:ph type="sldNum" sz="quarter" idx="12"/>
          </p:nvPr>
        </p:nvSpPr>
        <p:spPr/>
        <p:txBody>
          <a:bodyPr/>
          <a:lstStyle/>
          <a:p>
            <a:fld id="{BEB8F128-6043-4CCF-A9EC-A85BB8F5481E}" type="slidenum">
              <a:rPr lang="ru-RU" smtClean="0"/>
              <a:t>4</a:t>
            </a:fld>
            <a:endParaRPr lang="ru-RU"/>
          </a:p>
        </p:txBody>
      </p:sp>
    </p:spTree>
    <p:extLst>
      <p:ext uri="{BB962C8B-B14F-4D97-AF65-F5344CB8AC3E}">
        <p14:creationId xmlns:p14="http://schemas.microsoft.com/office/powerpoint/2010/main" val="3376280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28A8D2-7EFE-476D-8B27-7206D4A58C27}"/>
              </a:ext>
            </a:extLst>
          </p:cNvPr>
          <p:cNvSpPr>
            <a:spLocks noGrp="1"/>
          </p:cNvSpPr>
          <p:nvPr>
            <p:ph type="title"/>
          </p:nvPr>
        </p:nvSpPr>
        <p:spPr/>
        <p:txBody>
          <a:bodyPr>
            <a:normAutofit fontScale="90000"/>
          </a:bodyPr>
          <a:lstStyle/>
          <a:p>
            <a:r>
              <a:rPr lang="ru-RU" b="1" dirty="0"/>
              <a:t>Профессиограмма специалиста по социальной работе</a:t>
            </a:r>
            <a:endParaRPr lang="ru-RU" dirty="0"/>
          </a:p>
        </p:txBody>
      </p:sp>
      <p:sp>
        <p:nvSpPr>
          <p:cNvPr id="3" name="Объект 2">
            <a:extLst>
              <a:ext uri="{FF2B5EF4-FFF2-40B4-BE49-F238E27FC236}">
                <a16:creationId xmlns:a16="http://schemas.microsoft.com/office/drawing/2014/main" id="{17C751A6-6F25-4109-9804-77A941A4A3B0}"/>
              </a:ext>
            </a:extLst>
          </p:cNvPr>
          <p:cNvSpPr>
            <a:spLocks noGrp="1"/>
          </p:cNvSpPr>
          <p:nvPr>
            <p:ph idx="1"/>
          </p:nvPr>
        </p:nvSpPr>
        <p:spPr>
          <a:xfrm>
            <a:off x="800100" y="2556932"/>
            <a:ext cx="10372725" cy="4301068"/>
          </a:xfrm>
        </p:spPr>
        <p:txBody>
          <a:bodyPr>
            <a:normAutofit fontScale="70000" lnSpcReduction="20000"/>
          </a:bodyPr>
          <a:lstStyle/>
          <a:p>
            <a:r>
              <a:rPr lang="ru-RU" b="1" dirty="0"/>
              <a:t>Способы практической социальной работы по ряду направлений:</a:t>
            </a:r>
          </a:p>
          <a:p>
            <a:pPr marL="342900" lvl="0" indent="-342900" algn="just">
              <a:lnSpc>
                <a:spcPct val="107000"/>
              </a:lnSpc>
              <a:buFont typeface="Symbol" panose="05050102010706020507" pitchFamily="18" charset="2"/>
              <a:buChar char=""/>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оказание социальной помощи и услуг семьям и отдельным лицам, различным половозрастным, этническим и т.п. группам населения;</a:t>
            </a:r>
          </a:p>
          <a:p>
            <a:pPr marL="342900" lvl="0" indent="-342900" algn="just">
              <a:lnSpc>
                <a:spcPct val="107000"/>
              </a:lnSpc>
              <a:buFont typeface="Symbol" panose="05050102010706020507" pitchFamily="18" charset="2"/>
              <a:buChar char=""/>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организация и координация социальной работы с отдельными лицами и группами с особыми нуждами, с ограниченными возможностями, вернувшимися из специальных учреждений и мест лишения свободы, и т.д.;</a:t>
            </a:r>
          </a:p>
          <a:p>
            <a:pPr marL="342900" lvl="0" indent="-342900" algn="just">
              <a:lnSpc>
                <a:spcPct val="107000"/>
              </a:lnSpc>
              <a:buFont typeface="Symbol" panose="05050102010706020507" pitchFamily="18" charset="2"/>
              <a:buChar char=""/>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проведение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исследовательско</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-аналитической деятельности (анализ и прогнозирование, разработка социальных проектов, технологий) по проблемам социального положения населения в курируемом районе (микрорайоне) с целью разработки проектов и программ социальной работы;</a:t>
            </a:r>
          </a:p>
          <a:p>
            <a:pPr marL="342900" lvl="0" indent="-342900" algn="just">
              <a:lnSpc>
                <a:spcPct val="107000"/>
              </a:lnSpc>
              <a:buFont typeface="Symbol" panose="05050102010706020507" pitchFamily="18" charset="2"/>
              <a:buChar char=""/>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участие в организационно-управленческой деятельности и административной работе социальных служб, организаций и учреждений;</a:t>
            </a:r>
          </a:p>
          <a:p>
            <a:pPr marL="342900" lvl="0" indent="-342900" algn="just">
              <a:lnSpc>
                <a:spcPct val="107000"/>
              </a:lnSpc>
              <a:spcAft>
                <a:spcPts val="800"/>
              </a:spcAft>
              <a:buFont typeface="Symbol" panose="05050102010706020507" pitchFamily="18" charset="2"/>
              <a:buChar char=""/>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интеграция деятельности государственных и общественных организаций и учреждений по оказанию необходимой социальной зашиты и помощи населению.</a:t>
            </a:r>
          </a:p>
          <a:p>
            <a:pPr marL="0" indent="0">
              <a:buNone/>
            </a:pPr>
            <a:endParaRPr lang="ru-RU" dirty="0"/>
          </a:p>
        </p:txBody>
      </p:sp>
      <p:sp>
        <p:nvSpPr>
          <p:cNvPr id="4" name="Номер слайда 3">
            <a:extLst>
              <a:ext uri="{FF2B5EF4-FFF2-40B4-BE49-F238E27FC236}">
                <a16:creationId xmlns:a16="http://schemas.microsoft.com/office/drawing/2014/main" id="{87595B85-5A83-484C-9FB2-C65EF6B97D80}"/>
              </a:ext>
            </a:extLst>
          </p:cNvPr>
          <p:cNvSpPr>
            <a:spLocks noGrp="1"/>
          </p:cNvSpPr>
          <p:nvPr>
            <p:ph type="sldNum" sz="quarter" idx="12"/>
          </p:nvPr>
        </p:nvSpPr>
        <p:spPr/>
        <p:txBody>
          <a:bodyPr/>
          <a:lstStyle/>
          <a:p>
            <a:fld id="{BEB8F128-6043-4CCF-A9EC-A85BB8F5481E}" type="slidenum">
              <a:rPr lang="ru-RU" smtClean="0"/>
              <a:t>5</a:t>
            </a:fld>
            <a:endParaRPr lang="ru-RU" dirty="0"/>
          </a:p>
        </p:txBody>
      </p:sp>
    </p:spTree>
    <p:extLst>
      <p:ext uri="{BB962C8B-B14F-4D97-AF65-F5344CB8AC3E}">
        <p14:creationId xmlns:p14="http://schemas.microsoft.com/office/powerpoint/2010/main" val="1311890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27BDC9-8B72-4618-8CAE-25D4E79F4C53}"/>
              </a:ext>
            </a:extLst>
          </p:cNvPr>
          <p:cNvSpPr>
            <a:spLocks noGrp="1"/>
          </p:cNvSpPr>
          <p:nvPr>
            <p:ph type="title"/>
          </p:nvPr>
        </p:nvSpPr>
        <p:spPr/>
        <p:txBody>
          <a:bodyPr>
            <a:normAutofit fontScale="90000"/>
          </a:bodyPr>
          <a:lstStyle/>
          <a:p>
            <a:r>
              <a:rPr lang="ru-RU" b="1" dirty="0"/>
              <a:t>Профессиограмма специалиста по социальной работе</a:t>
            </a:r>
            <a:endParaRPr lang="ru-RU" dirty="0"/>
          </a:p>
        </p:txBody>
      </p:sp>
      <p:sp>
        <p:nvSpPr>
          <p:cNvPr id="3" name="Объект 2">
            <a:extLst>
              <a:ext uri="{FF2B5EF4-FFF2-40B4-BE49-F238E27FC236}">
                <a16:creationId xmlns:a16="http://schemas.microsoft.com/office/drawing/2014/main" id="{9F60EFC6-34E1-454E-9ABC-0A13A80C0F07}"/>
              </a:ext>
            </a:extLst>
          </p:cNvPr>
          <p:cNvSpPr>
            <a:spLocks noGrp="1"/>
          </p:cNvSpPr>
          <p:nvPr>
            <p:ph idx="1"/>
          </p:nvPr>
        </p:nvSpPr>
        <p:spPr>
          <a:xfrm>
            <a:off x="819150" y="2556931"/>
            <a:ext cx="10448925" cy="4177244"/>
          </a:xfrm>
        </p:spPr>
        <p:txBody>
          <a:bodyPr>
            <a:normAutofit/>
          </a:bodyPr>
          <a:lstStyle/>
          <a:p>
            <a:r>
              <a:rPr lang="ru-RU" b="1" dirty="0"/>
              <a:t>Умения и навыки </a:t>
            </a:r>
            <a:r>
              <a:rPr lang="ru-RU" dirty="0"/>
              <a:t>специалиста по социальной работе:</a:t>
            </a:r>
          </a:p>
          <a:p>
            <a:pPr marL="342900" lvl="0" indent="-342900" algn="just">
              <a:lnSpc>
                <a:spcPct val="107000"/>
              </a:lnSpc>
              <a:buFont typeface="Wingdings" panose="05000000000000000000" pitchFamily="2" charset="2"/>
              <a:buChar char=""/>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общепрофессиональные умения (коммуникативные, организационные, управленческие, исследовательские): работать в условиях неформального общения, способствуя проявлению инициативы и активной жизненной позиции клиента; вести организационно-управленческую, исследовательско-аналитическую, научно-педагогическую деятельность и др.;</a:t>
            </a:r>
          </a:p>
          <a:p>
            <a:pPr marL="342900" lvl="0" indent="-342900" algn="just">
              <a:lnSpc>
                <a:spcPct val="107000"/>
              </a:lnSpc>
              <a:spcAft>
                <a:spcPts val="800"/>
              </a:spcAft>
              <a:buFont typeface="Wingdings" panose="05000000000000000000" pitchFamily="2" charset="2"/>
              <a:buChar char=""/>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специальные умения: обеспечивать посредничество между получателями социальных услуг (личностью, семьей, группой лиц) и различными общественными и государственными структурами; обеспечивать связи между личностью и микросредой, детьми и взрослыми, семьей и обществом;</a:t>
            </a:r>
          </a:p>
          <a:p>
            <a:pPr marL="0" indent="0">
              <a:buNone/>
            </a:pPr>
            <a:endParaRPr lang="ru-RU" dirty="0"/>
          </a:p>
        </p:txBody>
      </p:sp>
      <p:sp>
        <p:nvSpPr>
          <p:cNvPr id="4" name="Номер слайда 3">
            <a:extLst>
              <a:ext uri="{FF2B5EF4-FFF2-40B4-BE49-F238E27FC236}">
                <a16:creationId xmlns:a16="http://schemas.microsoft.com/office/drawing/2014/main" id="{C7EFFA51-15FB-4C7E-8515-6A03F91234EB}"/>
              </a:ext>
            </a:extLst>
          </p:cNvPr>
          <p:cNvSpPr>
            <a:spLocks noGrp="1"/>
          </p:cNvSpPr>
          <p:nvPr>
            <p:ph type="sldNum" sz="quarter" idx="12"/>
          </p:nvPr>
        </p:nvSpPr>
        <p:spPr/>
        <p:txBody>
          <a:bodyPr/>
          <a:lstStyle/>
          <a:p>
            <a:fld id="{BEB8F128-6043-4CCF-A9EC-A85BB8F5481E}" type="slidenum">
              <a:rPr lang="ru-RU" smtClean="0"/>
              <a:t>6</a:t>
            </a:fld>
            <a:endParaRPr lang="ru-RU"/>
          </a:p>
        </p:txBody>
      </p:sp>
    </p:spTree>
    <p:extLst>
      <p:ext uri="{BB962C8B-B14F-4D97-AF65-F5344CB8AC3E}">
        <p14:creationId xmlns:p14="http://schemas.microsoft.com/office/powerpoint/2010/main" val="3346692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912B41-B7F2-43A4-B074-D93DE2A5A2F8}"/>
              </a:ext>
            </a:extLst>
          </p:cNvPr>
          <p:cNvSpPr>
            <a:spLocks noGrp="1"/>
          </p:cNvSpPr>
          <p:nvPr>
            <p:ph type="title"/>
          </p:nvPr>
        </p:nvSpPr>
        <p:spPr/>
        <p:txBody>
          <a:bodyPr>
            <a:normAutofit fontScale="90000"/>
          </a:bodyPr>
          <a:lstStyle/>
          <a:p>
            <a:r>
              <a:rPr lang="ru-RU" b="1" dirty="0"/>
              <a:t>Профессиограмма специалиста по социальной работе</a:t>
            </a:r>
          </a:p>
        </p:txBody>
      </p:sp>
      <p:sp>
        <p:nvSpPr>
          <p:cNvPr id="3" name="Объект 2">
            <a:extLst>
              <a:ext uri="{FF2B5EF4-FFF2-40B4-BE49-F238E27FC236}">
                <a16:creationId xmlns:a16="http://schemas.microsoft.com/office/drawing/2014/main" id="{2348643D-9CB3-4BC5-8EBA-2D7290757A3E}"/>
              </a:ext>
            </a:extLst>
          </p:cNvPr>
          <p:cNvSpPr>
            <a:spLocks noGrp="1"/>
          </p:cNvSpPr>
          <p:nvPr>
            <p:ph idx="1"/>
          </p:nvPr>
        </p:nvSpPr>
        <p:spPr/>
        <p:txBody>
          <a:bodyPr>
            <a:normAutofit lnSpcReduction="10000"/>
          </a:bodyPr>
          <a:lstStyle/>
          <a:p>
            <a:r>
              <a:rPr lang="ru-RU" sz="2800" dirty="0">
                <a:effectLst/>
                <a:latin typeface="Times New Roman" panose="02020603050405020304" pitchFamily="18" charset="0"/>
                <a:ea typeface="Calibri" panose="020F0502020204030204" pitchFamily="34" charset="0"/>
              </a:rPr>
              <a:t>профессионально значимые качества личности специалиста по социальной работе зафиксированы в ряде кодексов этики социальных работников: Кодекс этики социальных работников Национальной ассоциации социальной работы (США), «Этика социальной работы: принципы и стандарты» (Международная федерация социальных работников), Российский кодекс этики социальных работников и др.</a:t>
            </a:r>
            <a:endParaRPr lang="ru-RU" sz="3600" dirty="0"/>
          </a:p>
        </p:txBody>
      </p:sp>
      <p:sp>
        <p:nvSpPr>
          <p:cNvPr id="4" name="Номер слайда 3">
            <a:extLst>
              <a:ext uri="{FF2B5EF4-FFF2-40B4-BE49-F238E27FC236}">
                <a16:creationId xmlns:a16="http://schemas.microsoft.com/office/drawing/2014/main" id="{53E0E17C-DD7F-46BA-BBA1-966CF343BC0F}"/>
              </a:ext>
            </a:extLst>
          </p:cNvPr>
          <p:cNvSpPr>
            <a:spLocks noGrp="1"/>
          </p:cNvSpPr>
          <p:nvPr>
            <p:ph type="sldNum" sz="quarter" idx="12"/>
          </p:nvPr>
        </p:nvSpPr>
        <p:spPr/>
        <p:txBody>
          <a:bodyPr/>
          <a:lstStyle/>
          <a:p>
            <a:fld id="{BEB8F128-6043-4CCF-A9EC-A85BB8F5481E}" type="slidenum">
              <a:rPr lang="ru-RU" smtClean="0"/>
              <a:t>7</a:t>
            </a:fld>
            <a:endParaRPr lang="ru-RU"/>
          </a:p>
        </p:txBody>
      </p:sp>
    </p:spTree>
    <p:extLst>
      <p:ext uri="{BB962C8B-B14F-4D97-AF65-F5344CB8AC3E}">
        <p14:creationId xmlns:p14="http://schemas.microsoft.com/office/powerpoint/2010/main" val="3933511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A08D2C-0C43-42A6-8574-ECCBFB0F1CC3}"/>
              </a:ext>
            </a:extLst>
          </p:cNvPr>
          <p:cNvSpPr>
            <a:spLocks noGrp="1"/>
          </p:cNvSpPr>
          <p:nvPr>
            <p:ph type="title"/>
          </p:nvPr>
        </p:nvSpPr>
        <p:spPr/>
        <p:txBody>
          <a:bodyPr>
            <a:normAutofit fontScale="90000"/>
          </a:bodyPr>
          <a:lstStyle/>
          <a:p>
            <a:r>
              <a:rPr lang="ru-RU" b="1" dirty="0"/>
              <a:t>Профессиональные функции специалиста по социальной работе</a:t>
            </a:r>
          </a:p>
        </p:txBody>
      </p:sp>
      <p:sp>
        <p:nvSpPr>
          <p:cNvPr id="3" name="Объект 2">
            <a:extLst>
              <a:ext uri="{FF2B5EF4-FFF2-40B4-BE49-F238E27FC236}">
                <a16:creationId xmlns:a16="http://schemas.microsoft.com/office/drawing/2014/main" id="{4F5B1D30-34ED-4E83-BFBD-5EDB0AC3EE31}"/>
              </a:ext>
            </a:extLst>
          </p:cNvPr>
          <p:cNvSpPr>
            <a:spLocks noGrp="1"/>
          </p:cNvSpPr>
          <p:nvPr>
            <p:ph idx="1"/>
          </p:nvPr>
        </p:nvSpPr>
        <p:spPr>
          <a:xfrm>
            <a:off x="647700" y="2556932"/>
            <a:ext cx="10906125" cy="3805768"/>
          </a:xfrm>
        </p:spPr>
        <p:txBody>
          <a:bodyPr>
            <a:normAutofit fontScale="77500" lnSpcReduction="20000"/>
          </a:bodyPr>
          <a:lstStyle/>
          <a:p>
            <a:pPr marL="342900" lvl="0" indent="-342900" algn="just">
              <a:lnSpc>
                <a:spcPct val="107000"/>
              </a:lnSpc>
              <a:buFont typeface="Wingdings" panose="05000000000000000000" pitchFamily="2" charset="2"/>
              <a:buChar char=""/>
            </a:pP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Диагностическая функция. </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Выделяются два</a:t>
            </a: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взаимозависимых блока: диагностика социальной среды клиента и диагностика личности клиента. При этом первый блок направлен преимущественно на выявление социальных ресурсов, оптимизирующих ситуацию, и деструктивных факторов, «проблемных точек» среды, вызывающих ухудшение ситуации; второй блок направлен на выявление личностных ресурсов клиента.</a:t>
            </a:r>
          </a:p>
          <a:p>
            <a:pPr marL="342900" lvl="0" indent="-342900" algn="just">
              <a:lnSpc>
                <a:spcPct val="107000"/>
              </a:lnSpc>
              <a:buFont typeface="Wingdings" panose="05000000000000000000" pitchFamily="2" charset="2"/>
              <a:buChar char=""/>
            </a:pP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Прогностическая функция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реализуется на уровне практической работы с клиентом (клиентами) и на административно-управленческом уровне. В обоих случаях при реализации прогностической функции специалист использует результаты проведенной социальной диагностики. В технологическом алгоритме эти уровни связаны последовательно.</a:t>
            </a:r>
          </a:p>
          <a:p>
            <a:pPr marL="342900" lvl="0" indent="-342900" algn="just">
              <a:lnSpc>
                <a:spcPct val="107000"/>
              </a:lnSpc>
              <a:buFont typeface="Wingdings" panose="05000000000000000000" pitchFamily="2" charset="2"/>
              <a:buChar char=""/>
            </a:pP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Организаторская функция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Специалист по социальной работе организует деятельность по оказанию социальной помощи клиенту или группе лиц. При этом в процессе организации деятельности специалист может занимать ряд позиций: исполнителя четко определенных заданий (поручений), организатора отдельного направления деятельности, координатора усилий различных лиц по организации конкретной деятельности.</a:t>
            </a:r>
          </a:p>
          <a:p>
            <a:pPr marL="342900" lvl="0" indent="-342900" algn="just">
              <a:lnSpc>
                <a:spcPct val="107000"/>
              </a:lnSpc>
              <a:spcAft>
                <a:spcPts val="800"/>
              </a:spcAft>
              <a:buFont typeface="Wingdings" panose="05000000000000000000" pitchFamily="2" charset="2"/>
              <a:buChar char=""/>
            </a:pP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Посредническую функцию</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часто называют основной функцией специалиста по социальной работе. Общество — сложная многокомпонентная самоорганизующаяся система. Каждый член социума вовлечен во множество социальных связей, зависимостей, в совокупности составляющих микросоциум личности. Успешное функционирование человека в микросоциуме обусловлено рядом субъективных и объективных факторов, нарушение какой-либо социальной связи влечет за собой ощутимые последствия для человека в виде самых разных жизненных проблем. Эта функция актуализируется в ситуации использования межведомственного подхода.</a:t>
            </a:r>
          </a:p>
          <a:p>
            <a:endParaRPr lang="ru-RU" dirty="0"/>
          </a:p>
        </p:txBody>
      </p:sp>
      <p:sp>
        <p:nvSpPr>
          <p:cNvPr id="4" name="Номер слайда 3">
            <a:extLst>
              <a:ext uri="{FF2B5EF4-FFF2-40B4-BE49-F238E27FC236}">
                <a16:creationId xmlns:a16="http://schemas.microsoft.com/office/drawing/2014/main" id="{F4FB1614-79B4-4CF4-837C-201D19A1000B}"/>
              </a:ext>
            </a:extLst>
          </p:cNvPr>
          <p:cNvSpPr>
            <a:spLocks noGrp="1"/>
          </p:cNvSpPr>
          <p:nvPr>
            <p:ph type="sldNum" sz="quarter" idx="12"/>
          </p:nvPr>
        </p:nvSpPr>
        <p:spPr/>
        <p:txBody>
          <a:bodyPr/>
          <a:lstStyle/>
          <a:p>
            <a:fld id="{BEB8F128-6043-4CCF-A9EC-A85BB8F5481E}" type="slidenum">
              <a:rPr lang="ru-RU" smtClean="0"/>
              <a:t>8</a:t>
            </a:fld>
            <a:endParaRPr lang="ru-RU"/>
          </a:p>
        </p:txBody>
      </p:sp>
    </p:spTree>
    <p:extLst>
      <p:ext uri="{BB962C8B-B14F-4D97-AF65-F5344CB8AC3E}">
        <p14:creationId xmlns:p14="http://schemas.microsoft.com/office/powerpoint/2010/main" val="4119726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F0C0CF-A0A4-43C0-9CBA-17BAEEEE1266}"/>
              </a:ext>
            </a:extLst>
          </p:cNvPr>
          <p:cNvSpPr>
            <a:spLocks noGrp="1"/>
          </p:cNvSpPr>
          <p:nvPr>
            <p:ph type="title"/>
          </p:nvPr>
        </p:nvSpPr>
        <p:spPr/>
        <p:txBody>
          <a:bodyPr>
            <a:normAutofit fontScale="90000"/>
          </a:bodyPr>
          <a:lstStyle/>
          <a:p>
            <a:r>
              <a:rPr lang="ru-RU" b="1" dirty="0"/>
              <a:t>Профессиональные функции специалиста по социальной работе</a:t>
            </a:r>
            <a:endParaRPr lang="ru-RU" dirty="0"/>
          </a:p>
        </p:txBody>
      </p:sp>
      <p:sp>
        <p:nvSpPr>
          <p:cNvPr id="3" name="Объект 2">
            <a:extLst>
              <a:ext uri="{FF2B5EF4-FFF2-40B4-BE49-F238E27FC236}">
                <a16:creationId xmlns:a16="http://schemas.microsoft.com/office/drawing/2014/main" id="{4293D01D-6237-4579-B67A-400465BC7176}"/>
              </a:ext>
            </a:extLst>
          </p:cNvPr>
          <p:cNvSpPr>
            <a:spLocks noGrp="1"/>
          </p:cNvSpPr>
          <p:nvPr>
            <p:ph idx="1"/>
          </p:nvPr>
        </p:nvSpPr>
        <p:spPr>
          <a:xfrm>
            <a:off x="628651" y="2409824"/>
            <a:ext cx="10820400" cy="4352925"/>
          </a:xfrm>
        </p:spPr>
        <p:txBody>
          <a:bodyPr>
            <a:normAutofit fontScale="70000" lnSpcReduction="20000"/>
          </a:bodyPr>
          <a:lstStyle/>
          <a:p>
            <a:pPr marL="342900" lvl="0" indent="-342900" algn="just">
              <a:lnSpc>
                <a:spcPct val="107000"/>
              </a:lnSpc>
              <a:buFont typeface="Wingdings" panose="05000000000000000000" pitchFamily="2" charset="2"/>
              <a:buChar char=""/>
            </a:pP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Инновационная функция.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Специалист по социальной работе в деятельности, направленной на преобразование социума, стремится к использованию наиболее эффективных методов и технологий работы. Для совершенствования системы социальной поддержки населения, деятельность специалиста должна носить инновационный характер, т.е. включать в себя новые методические, технологические компоненты, оптимальные методы с получателями социальных услуг с учетом их индивидуальных потребностей.</a:t>
            </a:r>
          </a:p>
          <a:p>
            <a:pPr marL="342900" lvl="0" indent="-342900" algn="just">
              <a:lnSpc>
                <a:spcPct val="107000"/>
              </a:lnSpc>
              <a:buFont typeface="Wingdings" panose="05000000000000000000" pitchFamily="2" charset="2"/>
              <a:buChar char=""/>
            </a:pP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Мотивационная функция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социального работника выражается в создании мотивообразующих условий для включения получателя социальных услуг в деятельность по преодолению трудной жизненной ситуации, а не в том, чтобы решить за него его проблему. Наличие односторонней активности в системе взаимодействия «специалист —клиент» чревато, во-первых, развитием иждивенческой позиции клиента, возникновением социальных ожиданий удовлетворения потребностей без собственных усилий и, во-вторых, низкой эффективностью деятельности.</a:t>
            </a:r>
          </a:p>
          <a:p>
            <a:pPr marL="342900" lvl="0" indent="-342900" algn="just">
              <a:lnSpc>
                <a:spcPct val="107000"/>
              </a:lnSpc>
              <a:buFont typeface="Wingdings" panose="05000000000000000000" pitchFamily="2" charset="2"/>
              <a:buChar char=""/>
            </a:pP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Защитная функция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специалиста по социальной работе реализуется в случаях, когда трудная жизненная ситуация вызвана неправомочными действиями третьих лиц, нарушающими права и свободы клиента. Специалист может выступать в качестве инициатора судебного разбирательства по установленному факту нарушения прав и свобод клиента, свидетеля на судебном заседании, а также, если это необходимо, в качестве общественного защитника.</a:t>
            </a:r>
          </a:p>
          <a:p>
            <a:pPr marL="342900" lvl="0" indent="-342900" algn="just">
              <a:lnSpc>
                <a:spcPct val="107000"/>
              </a:lnSpc>
              <a:spcAft>
                <a:spcPts val="800"/>
              </a:spcAft>
              <a:buFont typeface="Wingdings" panose="05000000000000000000" pitchFamily="2" charset="2"/>
              <a:buChar char=""/>
            </a:pP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Профилактическая функция.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Современная социальная ситуация в Российской Федерации характеризуется интенсивной динамикой развития социальных патологий: распространением наркомании, алкоголизма, проституции среди несовершеннолетних. Социальные патологии продвигаются, как правило, из более крупных населенных пунктов в мелкие. Анализ ситуации в крупных городах позволяет прогнозировать развитие неблагоприятных социальных явлений в других типах поселений организовать деятельность по их устранению. Устранение негативных последствий формирования стереотипов девиантного поведения требует крупных финансовых затрат. Кроме того, эффективность подобной деятельности при наличии устойчивых поведенческих отклонений не всегда соотносится с показателями затратности ресурсов. Поэтому реализация профилактической функции — одно из основных направлений социальной работы.</a:t>
            </a:r>
          </a:p>
          <a:p>
            <a:endParaRPr lang="ru-RU" dirty="0"/>
          </a:p>
        </p:txBody>
      </p:sp>
      <p:sp>
        <p:nvSpPr>
          <p:cNvPr id="4" name="Номер слайда 3">
            <a:extLst>
              <a:ext uri="{FF2B5EF4-FFF2-40B4-BE49-F238E27FC236}">
                <a16:creationId xmlns:a16="http://schemas.microsoft.com/office/drawing/2014/main" id="{47800868-04A2-4366-9CF7-3177EEEBBBFC}"/>
              </a:ext>
            </a:extLst>
          </p:cNvPr>
          <p:cNvSpPr>
            <a:spLocks noGrp="1"/>
          </p:cNvSpPr>
          <p:nvPr>
            <p:ph type="sldNum" sz="quarter" idx="12"/>
          </p:nvPr>
        </p:nvSpPr>
        <p:spPr/>
        <p:txBody>
          <a:bodyPr/>
          <a:lstStyle/>
          <a:p>
            <a:fld id="{BEB8F128-6043-4CCF-A9EC-A85BB8F5481E}" type="slidenum">
              <a:rPr lang="ru-RU" smtClean="0"/>
              <a:t>9</a:t>
            </a:fld>
            <a:endParaRPr lang="ru-RU"/>
          </a:p>
        </p:txBody>
      </p:sp>
    </p:spTree>
    <p:extLst>
      <p:ext uri="{BB962C8B-B14F-4D97-AF65-F5344CB8AC3E}">
        <p14:creationId xmlns:p14="http://schemas.microsoft.com/office/powerpoint/2010/main" val="355832577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32</TotalTime>
  <Words>993</Words>
  <Application>Microsoft Office PowerPoint</Application>
  <PresentationFormat>Широкоэкранный</PresentationFormat>
  <Paragraphs>48</Paragraphs>
  <Slides>10</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10</vt:i4>
      </vt:variant>
    </vt:vector>
  </HeadingPairs>
  <TitlesOfParts>
    <vt:vector size="17" baseType="lpstr">
      <vt:lpstr>Arial</vt:lpstr>
      <vt:lpstr>Calibri</vt:lpstr>
      <vt:lpstr>Garamond</vt:lpstr>
      <vt:lpstr>Symbol</vt:lpstr>
      <vt:lpstr>Times New Roman</vt:lpstr>
      <vt:lpstr>Wingdings</vt:lpstr>
      <vt:lpstr>Натуральные материалы</vt:lpstr>
      <vt:lpstr>Модель  деятельности специалиста по социальной работе. </vt:lpstr>
      <vt:lpstr>Модель:</vt:lpstr>
      <vt:lpstr>Профессиограмма специалиста по социальной работе</vt:lpstr>
      <vt:lpstr>Профессиограмма специалиста по социальной работе</vt:lpstr>
      <vt:lpstr>Профессиограмма специалиста по социальной работе</vt:lpstr>
      <vt:lpstr>Профессиограмма специалиста по социальной работе</vt:lpstr>
      <vt:lpstr>Профессиограмма специалиста по социальной работе</vt:lpstr>
      <vt:lpstr>Профессиональные функции специалиста по социальной работе</vt:lpstr>
      <vt:lpstr>Профессиональные функции специалиста по социальной работе</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Модель  деятельности специалиста по социальной работе.</dc:title>
  <dc:creator>2704ladal@gmail.com</dc:creator>
  <cp:lastModifiedBy>2704ladal@gmail.com</cp:lastModifiedBy>
  <cp:revision>4</cp:revision>
  <dcterms:created xsi:type="dcterms:W3CDTF">2021-09-12T09:51:24Z</dcterms:created>
  <dcterms:modified xsi:type="dcterms:W3CDTF">2021-09-12T10:24:00Z</dcterms:modified>
</cp:coreProperties>
</file>