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651E"/>
    <a:srgbClr val="275B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7"/>
    <p:restoredTop sz="94624"/>
  </p:normalViewPr>
  <p:slideViewPr>
    <p:cSldViewPr snapToGrid="0" snapToObjects="1">
      <p:cViewPr varScale="1">
        <p:scale>
          <a:sx n="113" d="100"/>
          <a:sy n="113" d="100"/>
        </p:scale>
        <p:origin x="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80DFA-5527-2D4A-9B82-0F2452ABF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99" y="3757201"/>
            <a:ext cx="9324303" cy="2556875"/>
          </a:xfrm>
        </p:spPr>
        <p:txBody>
          <a:bodyPr/>
          <a:lstStyle/>
          <a:p>
            <a:pPr algn="ctr"/>
            <a:b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CE90EC-A80D-A44F-80DE-7C841D50C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2443170"/>
            <a:ext cx="6397779" cy="4025362"/>
          </a:xfrm>
          <a:prstGeom prst="rect">
            <a:avLst/>
          </a:prstGeom>
          <a:effectLst>
            <a:glow rad="679105">
              <a:srgbClr val="92D050">
                <a:alpha val="64170"/>
              </a:srgbClr>
            </a:glow>
            <a:outerShdw blurRad="50800" dist="50800" dir="5400000" sx="88000" sy="88000" algn="ctr" rotWithShape="0">
              <a:schemeClr val="accent1"/>
            </a:outerShdw>
            <a:softEdge rad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CB1CBF-1D80-6344-B8C6-F188FE4DCD82}"/>
              </a:ext>
            </a:extLst>
          </p:cNvPr>
          <p:cNvSpPr txBox="1"/>
          <p:nvPr/>
        </p:nvSpPr>
        <p:spPr>
          <a:xfrm>
            <a:off x="670815" y="124179"/>
            <a:ext cx="8710252" cy="1686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i="1" dirty="0">
                <a:solidFill>
                  <a:srgbClr val="2B651E"/>
                </a:solidFill>
              </a:rPr>
              <a:t>Эмоциональное выгорание специалистов социальной сферы : профилактика и психотерапевтическая помощь в условиях эпидемии СО</a:t>
            </a:r>
            <a:r>
              <a:rPr lang="en-US" sz="2400" i="1" dirty="0">
                <a:solidFill>
                  <a:srgbClr val="2B651E"/>
                </a:solidFill>
              </a:rPr>
              <a:t>VID-19</a:t>
            </a:r>
            <a:endParaRPr lang="ru-RU" sz="2400" i="1" dirty="0">
              <a:solidFill>
                <a:srgbClr val="2B65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4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B9E42F-3251-6940-AA58-DD1FF8F7B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79" y="259645"/>
            <a:ext cx="5249332" cy="3036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Всемирной ассамблее здравоохранения, высшем руководящем органе Всемирной организации здравоохранения (ВОЗ), которая проходила 20-28 мая  2019 года в Женеве, синдром эмоционального выгорания официально признан болезнью. Таким образом, включение синдрома эмоционального выгорания в МКБ-11 является основанием для наблюдения у специалиста и получение медицинской помощи. Классификационный список МКБ впервые пересмотрен за последние 30 лет и вступает в силу с 1 января 2022 года. По сравнению с 14400 заболеваниями, перечисленными в МКБ-10, одиннадцатый каталог пополнится новыми болезнями, среди которых – расстройство поведения и интернет зависимость. После пандемии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эмоционального выгорания значительно увеличилась. Почти половина населения ощущают опустошение и испытывают истощение, депрессию, расстройство сна 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киберипохондрию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(чрезмерный поиск в интернете информации о здоровье), чувство беспомощности из-за неспособности защитить близких.   Каждый второй сотрудник чувствует тревогу на работе, страх заболеть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инфекцией, страх смерти. Неполная и противоречивая информация, увеличение нагрузки на рабочих местах, изменение привычного образа жизни усугубляет психическое здоровье человека во всём мире.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04574B-0BBF-2647-A797-1D27088C5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711" y="781567"/>
            <a:ext cx="5736605" cy="38229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14A439-27AF-4641-8424-680E3EEC7468}"/>
              </a:ext>
            </a:extLst>
          </p:cNvPr>
          <p:cNvSpPr txBox="1"/>
          <p:nvPr/>
        </p:nvSpPr>
        <p:spPr>
          <a:xfrm>
            <a:off x="6389510" y="4706077"/>
            <a:ext cx="388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Всемирная ассамблея здравоохранения в Женеве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5350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B366425-D22F-6B4E-97B6-8425AB8EF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148" y="114299"/>
            <a:ext cx="7844119" cy="6629401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высшего руководящего звена тяжелые организационные издержки гораздо чаще приводят к стрессовым расстройствам и психоэмоциональному выгоранию.  «Выгоревшие» сотрудники чаще берут больничные листы, активно ищут другую работу. И если остаются, то снижается эффективность производительности труда и вероятность достижения цели. Синдром эмоционального выгорания после длительного рабочего стресса может происходить  как у сотрудников с большим стажем, так и у молодых работников, которые испытывают при столкновении с реальной действительностью и с проблемами людей. Чаще встречается среди социальных профессий (учителя, воспитатели, медицинские работники, психологи, полицейские, юристы, священники, менеджеры, следователи, руководители). Социальный работник, помимо профессиональных знаний, умений и навыков, в значительной мере использует свою личность, являясь  «эмоциональным донором», что относится к факторам профессионального риска. Эмоционально напряженная работа сопровождается большой затратой энергии, что приводит к психосоматическим  заболеваниям, снижение иммунитета.  Появляются беспокойство, тревога, гнев, раздражения, конфликты в коллективе и семье, суициды. В профессиональном плане – утрата профессионального мастерства. Работа в условиях кризисной и экстремальной ситуации при новой инфекции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предъявляет повышенные требования к физическим, психическим и психологическим ресурсам медицинских сотрудников. Им необходимо соблюдать все протоколы лечения, реанимации, экстренно принимать правильные решения, придерживаться принципов медицинской этики и деонтологии, неукоснительно соблюдать безопасность в очагах инфекции при оказании неотложной помощи (красных зонах). А также отсутствие достаточных знаний о последствиях чрезвычайных ситуаций, навыков психической 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повышает риск возникновения психических и соматических заболеваний.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B1D132-177A-604C-ABF8-C9CC2D8B7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0267" y="2305026"/>
            <a:ext cx="3834735" cy="22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2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135241-485D-3643-BD73-3D4926D0A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31044"/>
            <a:ext cx="6536267" cy="37593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выгорание в системе здравоохранения при работе с пациентами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-19 можно избежать, если научиться правильно подходить к своей работе, ставить перед собой разумные цели, стараясь отделить личную жизнь от работы, важно повышать психологическую культуру и проводить социальные тренинги.  Оповещать близких и друзей о своем самочувствии, обсуждать любые проблемы с коллегами, использовать тайм-аут, формулировать для себя краткосрочные и долгосрочные цели. Овладеть и принимать, вне зависимости от усталости и кризисного состояния навыки 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психоэмоционального состояния  (релаксация, аутотренинг, дыхательная гимнастика). Эмоционально общаться и обсуждать свои чувства с членами семьи, коллегами, друзьями, которым вы доверяете, проявить интерес к новым теориям и идеям в работе, альтернативный подход в решении проблем. Избегать не нужной конкуренции и поддерживать хорошую физическую форму. В сложных ситуациях обращаться за помощью к психологам, психотерапевтам, психиатрам. Для каждого человека важна естественная регуляция – длительный сон, вкусная еда, массаж, танцы, музыка, спорт, театр, йога,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цигун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,охота, рыбалка, общение с природой, сауна, путешествия (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Треккинг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Хайкинг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Бэкпэкинг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Снижение значимости стрессовой ситуации помогает арт-терапия,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нейрографика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работы с людьми, которые плохо осознают свои чувства и эмоции. Наша жизнь должна подпитываться новыми впечатлениями, энергиями,  событиями, поэтому человек, который часто и активно путешествует чувствует себя более уверенным, коммуникабельным, спокойным в сложном и противоречивом мире. Он с лёгкостью и без тревоги приспосабливается к новым ситуациям, заводит новые знакомства.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390D90-4EBD-C24E-B3D8-F127B2E92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244" y="266229"/>
            <a:ext cx="4064001" cy="270933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509D4D-1B85-8640-9852-531623565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244" y="3416771"/>
            <a:ext cx="4154311" cy="277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51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31304E-2835-F345-9F43-1A19AE8F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6368"/>
            <a:ext cx="4635201" cy="63104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прогресс сделал возможным проведение психотерапевтической помощи в дистанционном формате на цифровых платформах платформах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Zoom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Skype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показала свою широкую эффективность при стрессовых, тревожных расстройствах, депрессиях, и расстройствах адаптации, и в некоторых случаях может быть единственным вариантом помощи.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-поведенческая психотерапия в режиме онлайн подчёркивает важность когнитивных и поведенческих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психообразований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пациента при панических атаках, социальной, «вирусной» тревогах, за счёт  адаптивной регуляции эмоций. В век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дистанционная психотерапия стрессовых расстройств связанная с пандемией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использовать кейсы, анкетирование, тестирование с использованием методик для определения уровня синдрома эмоционального выгорания и личностных особенностей (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В.В.Бойко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Маслач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63530B7-09AF-2D45-916D-C378EB327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201" y="371143"/>
            <a:ext cx="7476950" cy="56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3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E1725E-6C60-0346-8F2C-66E5AD2BA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89" y="10439"/>
            <a:ext cx="9136283" cy="684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46BAF8-2C4F-B84D-AC42-EE645A99740C}"/>
              </a:ext>
            </a:extLst>
          </p:cNvPr>
          <p:cNvSpPr txBox="1"/>
          <p:nvPr/>
        </p:nvSpPr>
        <p:spPr>
          <a:xfrm>
            <a:off x="90311" y="151180"/>
            <a:ext cx="9609398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проводить специальную подготовку в области психологии и социологии, проводить психологические поддержки, тренинги, семинары, качественный подбор персонала. На Всемирном форуме в Давосе израильский учёный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Юваль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рассказал о том, как изменится человек в условиях постоянных технологических революций, в современном мире человек постоянно испытывает страх. Становиться ясно: нужно защищать не профессии, а людей. Мы не знаем точно, что нам пригодиться то или иное умение, но во времени хаоса нам точно понадобиться эмоциональная устойчивость, способность пережить все эти перемены.  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1F8CAAD-8B9B-9547-8AB9-711006192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54" y="3176256"/>
            <a:ext cx="5295846" cy="35305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10DA79-391A-CC46-972F-121788ACCBEC}"/>
              </a:ext>
            </a:extLst>
          </p:cNvPr>
          <p:cNvSpPr txBox="1"/>
          <p:nvPr/>
        </p:nvSpPr>
        <p:spPr>
          <a:xfrm>
            <a:off x="6215921" y="6285833"/>
            <a:ext cx="2100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Юваль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5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F9ECE-9829-0C47-9EB8-56BBFA425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955" y="312561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Благодарю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CACFB4-287C-5E42-936C-C8330B13F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030" y="1429184"/>
            <a:ext cx="5666659" cy="511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7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645</TotalTime>
  <Words>938</Words>
  <Application>Microsoft Macintosh PowerPoint</Application>
  <PresentationFormat>Широкоэкранный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oliiasem@gmail.com</dc:creator>
  <cp:lastModifiedBy>oliiasem@gmail.com</cp:lastModifiedBy>
  <cp:revision>19</cp:revision>
  <dcterms:created xsi:type="dcterms:W3CDTF">2021-08-29T11:57:35Z</dcterms:created>
  <dcterms:modified xsi:type="dcterms:W3CDTF">2021-09-12T15:28:47Z</dcterms:modified>
</cp:coreProperties>
</file>