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0" r:id="rId2"/>
    <p:sldId id="283" r:id="rId3"/>
    <p:sldId id="285" r:id="rId4"/>
    <p:sldId id="262" r:id="rId5"/>
    <p:sldId id="274" r:id="rId6"/>
    <p:sldId id="286" r:id="rId7"/>
    <p:sldId id="287" r:id="rId8"/>
    <p:sldId id="288" r:id="rId9"/>
    <p:sldId id="289" r:id="rId10"/>
    <p:sldId id="272" r:id="rId11"/>
    <p:sldId id="261" r:id="rId12"/>
    <p:sldId id="284" r:id="rId13"/>
    <p:sldId id="278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07" autoAdjust="0"/>
  </p:normalViewPr>
  <p:slideViewPr>
    <p:cSldViewPr snapToGrid="0">
      <p:cViewPr varScale="1">
        <p:scale>
          <a:sx n="81" d="100"/>
          <a:sy n="81" d="100"/>
        </p:scale>
        <p:origin x="-78" y="-6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62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56A5B3-61B2-481C-9842-570AF575AAA9}" type="doc">
      <dgm:prSet loTypeId="urn:microsoft.com/office/officeart/2005/8/layout/vList4#1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7DE6628A-20BC-4F50-A72E-89E9D46531D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организованный структурированный, позитивный досуг детей и подростков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A24A5-A50D-446F-B3B6-44B583B5FD17}" type="parTrans" cxnId="{1372378A-0521-4C03-95B2-05CCE71D1030}">
      <dgm:prSet/>
      <dgm:spPr/>
      <dgm:t>
        <a:bodyPr/>
        <a:lstStyle/>
        <a:p>
          <a:endParaRPr lang="ru-RU"/>
        </a:p>
      </dgm:t>
    </dgm:pt>
    <dgm:pt modelId="{DA591BF8-BE97-470F-916F-B299000E9495}" type="sibTrans" cxnId="{1372378A-0521-4C03-95B2-05CCE71D1030}">
      <dgm:prSet/>
      <dgm:spPr/>
      <dgm:t>
        <a:bodyPr/>
        <a:lstStyle/>
        <a:p>
          <a:endParaRPr lang="ru-RU"/>
        </a:p>
      </dgm:t>
    </dgm:pt>
    <dgm:pt modelId="{BA59A4F6-DA4A-409E-B896-AE65A52FFA09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и предотвращение совершения преступления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2D364-F0E1-4E86-ADD4-6391C7599207}" type="parTrans" cxnId="{D5421AD1-F390-40BF-B065-8A6BDB763F3A}">
      <dgm:prSet/>
      <dgm:spPr/>
      <dgm:t>
        <a:bodyPr/>
        <a:lstStyle/>
        <a:p>
          <a:endParaRPr lang="ru-RU"/>
        </a:p>
      </dgm:t>
    </dgm:pt>
    <dgm:pt modelId="{DC0127DC-F8D4-415A-91FC-F221F19CB4E6}" type="sibTrans" cxnId="{D5421AD1-F390-40BF-B065-8A6BDB763F3A}">
      <dgm:prSet/>
      <dgm:spPr/>
      <dgm:t>
        <a:bodyPr/>
        <a:lstStyle/>
        <a:p>
          <a:endParaRPr lang="ru-RU"/>
        </a:p>
      </dgm:t>
    </dgm:pt>
    <dgm:pt modelId="{CCDB769C-7692-408B-A643-C183915E2CFD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выявление несовершеннолетних, склонных к совершению правонарушений и преступлений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E3C6B-A7E7-4370-9FC0-4DEA30DAB1B0}" type="parTrans" cxnId="{8C317530-65F1-4983-B7C8-207547561060}">
      <dgm:prSet/>
      <dgm:spPr/>
      <dgm:t>
        <a:bodyPr/>
        <a:lstStyle/>
        <a:p>
          <a:endParaRPr lang="ru-RU"/>
        </a:p>
      </dgm:t>
    </dgm:pt>
    <dgm:pt modelId="{72D4D9FB-A49B-455C-B987-B9DB9225C587}" type="sibTrans" cxnId="{8C317530-65F1-4983-B7C8-207547561060}">
      <dgm:prSet/>
      <dgm:spPr/>
      <dgm:t>
        <a:bodyPr/>
        <a:lstStyle/>
        <a:p>
          <a:endParaRPr lang="ru-RU"/>
        </a:p>
      </dgm:t>
    </dgm:pt>
    <dgm:pt modelId="{84FF34F5-EF94-43D8-8671-5845ACFA3194}">
      <dgm:prSet phldrT="[Текст]" custT="1"/>
      <dgm:spPr>
        <a:solidFill>
          <a:schemeClr val="accent1">
            <a:lumMod val="50000"/>
            <a:alpha val="50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выявление и предотвращение суицидов среди несовершеннолетних, преодоление причин потери детского населения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E97CFD-96EF-4456-8F1B-15FD867B24D0}" type="parTrans" cxnId="{EE79EF52-23B7-4CA8-A733-84024F07E105}">
      <dgm:prSet/>
      <dgm:spPr/>
      <dgm:t>
        <a:bodyPr/>
        <a:lstStyle/>
        <a:p>
          <a:endParaRPr lang="ru-RU"/>
        </a:p>
      </dgm:t>
    </dgm:pt>
    <dgm:pt modelId="{5E86DD2A-97A9-4769-BF75-DC6FD29850C4}" type="sibTrans" cxnId="{EE79EF52-23B7-4CA8-A733-84024F07E105}">
      <dgm:prSet/>
      <dgm:spPr/>
      <dgm:t>
        <a:bodyPr/>
        <a:lstStyle/>
        <a:p>
          <a:endParaRPr lang="ru-RU"/>
        </a:p>
      </dgm:t>
    </dgm:pt>
    <dgm:pt modelId="{48F9FF0D-9278-44C6-BD46-361D4368C39B}" type="pres">
      <dgm:prSet presAssocID="{6556A5B3-61B2-481C-9842-570AF575AA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7F9F9A-B6DD-475F-85AF-87941A874AD1}" type="pres">
      <dgm:prSet presAssocID="{7DE6628A-20BC-4F50-A72E-89E9D46531DE}" presName="comp" presStyleCnt="0"/>
      <dgm:spPr/>
    </dgm:pt>
    <dgm:pt modelId="{28AAF821-4DF6-4E06-BE42-E36289A2C445}" type="pres">
      <dgm:prSet presAssocID="{7DE6628A-20BC-4F50-A72E-89E9D46531DE}" presName="box" presStyleLbl="node1" presStyleIdx="0" presStyleCnt="4" custLinFactNeighborX="1155" custLinFactNeighborY="1224"/>
      <dgm:spPr/>
      <dgm:t>
        <a:bodyPr/>
        <a:lstStyle/>
        <a:p>
          <a:endParaRPr lang="ru-RU"/>
        </a:p>
      </dgm:t>
    </dgm:pt>
    <dgm:pt modelId="{6A4B8765-9166-4127-9C68-DB054A0B4C9E}" type="pres">
      <dgm:prSet presAssocID="{7DE6628A-20BC-4F50-A72E-89E9D46531DE}" presName="img" presStyleLbl="fgImgPlace1" presStyleIdx="0" presStyleCnt="4" custScaleX="67060" custScaleY="106325" custLinFactNeighborX="-19147" custLinFactNeighborY="60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4C0652E8-AFB2-490E-8800-D0406B0AFFC6}" type="pres">
      <dgm:prSet presAssocID="{7DE6628A-20BC-4F50-A72E-89E9D46531D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BFD9C-F99B-4AE4-A1C8-ACF1D3F5840C}" type="pres">
      <dgm:prSet presAssocID="{DA591BF8-BE97-470F-916F-B299000E9495}" presName="spacer" presStyleCnt="0"/>
      <dgm:spPr/>
    </dgm:pt>
    <dgm:pt modelId="{C637B4E5-0A4A-4238-B8C6-4FFDEEE4EBBA}" type="pres">
      <dgm:prSet presAssocID="{BA59A4F6-DA4A-409E-B896-AE65A52FFA09}" presName="comp" presStyleCnt="0"/>
      <dgm:spPr/>
    </dgm:pt>
    <dgm:pt modelId="{97CA1A57-495F-49AD-BCA9-4A9794B24255}" type="pres">
      <dgm:prSet presAssocID="{BA59A4F6-DA4A-409E-B896-AE65A52FFA09}" presName="box" presStyleLbl="node1" presStyleIdx="1" presStyleCnt="4"/>
      <dgm:spPr/>
      <dgm:t>
        <a:bodyPr/>
        <a:lstStyle/>
        <a:p>
          <a:endParaRPr lang="ru-RU"/>
        </a:p>
      </dgm:t>
    </dgm:pt>
    <dgm:pt modelId="{C6438B87-E668-42EA-8818-68429AB1A909}" type="pres">
      <dgm:prSet presAssocID="{BA59A4F6-DA4A-409E-B896-AE65A52FFA09}" presName="img" presStyleLbl="fgImgPlace1" presStyleIdx="1" presStyleCnt="4" custScaleX="67060" custScaleY="108915" custLinFactNeighborX="-19147" custLinFactNeighborY="96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1A2D88D4-BBE7-41EA-A26C-B4413F0D4ABE}" type="pres">
      <dgm:prSet presAssocID="{BA59A4F6-DA4A-409E-B896-AE65A52FFA0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B7A71-35A9-43DC-B380-D7B9A3197CAF}" type="pres">
      <dgm:prSet presAssocID="{DC0127DC-F8D4-415A-91FC-F221F19CB4E6}" presName="spacer" presStyleCnt="0"/>
      <dgm:spPr/>
    </dgm:pt>
    <dgm:pt modelId="{FB984939-EAC4-4FEB-9B6C-AFB6928E8304}" type="pres">
      <dgm:prSet presAssocID="{CCDB769C-7692-408B-A643-C183915E2CFD}" presName="comp" presStyleCnt="0"/>
      <dgm:spPr/>
    </dgm:pt>
    <dgm:pt modelId="{CD107B07-86E2-481D-ABA4-0CD6FFC31DEC}" type="pres">
      <dgm:prSet presAssocID="{CCDB769C-7692-408B-A643-C183915E2CFD}" presName="box" presStyleLbl="node1" presStyleIdx="2" presStyleCnt="4"/>
      <dgm:spPr/>
      <dgm:t>
        <a:bodyPr/>
        <a:lstStyle/>
        <a:p>
          <a:endParaRPr lang="ru-RU"/>
        </a:p>
      </dgm:t>
    </dgm:pt>
    <dgm:pt modelId="{C4FFC03C-9A3E-4B14-A8C4-EDC91659392F}" type="pres">
      <dgm:prSet presAssocID="{CCDB769C-7692-408B-A643-C183915E2CFD}" presName="img" presStyleLbl="fgImgPlace1" presStyleIdx="2" presStyleCnt="4" custScaleX="67133" custScaleY="118856" custLinFactNeighborX="-19111" custLinFactNeighborY="-367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6A77DBF0-D4D7-4945-957E-056CE95732C0}" type="pres">
      <dgm:prSet presAssocID="{CCDB769C-7692-408B-A643-C183915E2CF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2EAE13-99A4-41C2-A3C3-CE72C71733B3}" type="pres">
      <dgm:prSet presAssocID="{72D4D9FB-A49B-455C-B987-B9DB9225C587}" presName="spacer" presStyleCnt="0"/>
      <dgm:spPr/>
    </dgm:pt>
    <dgm:pt modelId="{FC41263F-FE89-479E-A272-43B3A402CA53}" type="pres">
      <dgm:prSet presAssocID="{84FF34F5-EF94-43D8-8671-5845ACFA3194}" presName="comp" presStyleCnt="0"/>
      <dgm:spPr/>
    </dgm:pt>
    <dgm:pt modelId="{5EF05B5B-AF2A-4E5F-8D9F-2CB4EF65D69E}" type="pres">
      <dgm:prSet presAssocID="{84FF34F5-EF94-43D8-8671-5845ACFA3194}" presName="box" presStyleLbl="node1" presStyleIdx="3" presStyleCnt="4"/>
      <dgm:spPr/>
      <dgm:t>
        <a:bodyPr/>
        <a:lstStyle/>
        <a:p>
          <a:endParaRPr lang="ru-RU"/>
        </a:p>
      </dgm:t>
    </dgm:pt>
    <dgm:pt modelId="{767257DB-3FA6-4D33-ACDA-5A9F8D241927}" type="pres">
      <dgm:prSet presAssocID="{84FF34F5-EF94-43D8-8671-5845ACFA3194}" presName="img" presStyleLbl="fgImgPlace1" presStyleIdx="3" presStyleCnt="4" custScaleX="67045" custScaleY="125763" custLinFactNeighborX="-19155" custLinFactNeighborY="11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1A5B793D-36D2-4666-8FD8-77DDAAA5F466}" type="pres">
      <dgm:prSet presAssocID="{84FF34F5-EF94-43D8-8671-5845ACFA319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72378A-0521-4C03-95B2-05CCE71D1030}" srcId="{6556A5B3-61B2-481C-9842-570AF575AAA9}" destId="{7DE6628A-20BC-4F50-A72E-89E9D46531DE}" srcOrd="0" destOrd="0" parTransId="{6A9A24A5-A50D-446F-B3B6-44B583B5FD17}" sibTransId="{DA591BF8-BE97-470F-916F-B299000E9495}"/>
    <dgm:cxn modelId="{D6B89193-8FC6-4107-9A05-FE4EB61DE74F}" type="presOf" srcId="{CCDB769C-7692-408B-A643-C183915E2CFD}" destId="{6A77DBF0-D4D7-4945-957E-056CE95732C0}" srcOrd="1" destOrd="0" presId="urn:microsoft.com/office/officeart/2005/8/layout/vList4#1"/>
    <dgm:cxn modelId="{EE79EF52-23B7-4CA8-A733-84024F07E105}" srcId="{6556A5B3-61B2-481C-9842-570AF575AAA9}" destId="{84FF34F5-EF94-43D8-8671-5845ACFA3194}" srcOrd="3" destOrd="0" parTransId="{D4E97CFD-96EF-4456-8F1B-15FD867B24D0}" sibTransId="{5E86DD2A-97A9-4769-BF75-DC6FD29850C4}"/>
    <dgm:cxn modelId="{41765563-AE46-4331-A55E-722A57B23E98}" type="presOf" srcId="{84FF34F5-EF94-43D8-8671-5845ACFA3194}" destId="{5EF05B5B-AF2A-4E5F-8D9F-2CB4EF65D69E}" srcOrd="0" destOrd="0" presId="urn:microsoft.com/office/officeart/2005/8/layout/vList4#1"/>
    <dgm:cxn modelId="{D5421AD1-F390-40BF-B065-8A6BDB763F3A}" srcId="{6556A5B3-61B2-481C-9842-570AF575AAA9}" destId="{BA59A4F6-DA4A-409E-B896-AE65A52FFA09}" srcOrd="1" destOrd="0" parTransId="{54C2D364-F0E1-4E86-ADD4-6391C7599207}" sibTransId="{DC0127DC-F8D4-415A-91FC-F221F19CB4E6}"/>
    <dgm:cxn modelId="{3C778C47-455F-416C-A879-7E8FB5C0C21A}" type="presOf" srcId="{84FF34F5-EF94-43D8-8671-5845ACFA3194}" destId="{1A5B793D-36D2-4666-8FD8-77DDAAA5F466}" srcOrd="1" destOrd="0" presId="urn:microsoft.com/office/officeart/2005/8/layout/vList4#1"/>
    <dgm:cxn modelId="{480BCE10-B4A4-4F37-A059-1A99416F1FAD}" type="presOf" srcId="{7DE6628A-20BC-4F50-A72E-89E9D46531DE}" destId="{4C0652E8-AFB2-490E-8800-D0406B0AFFC6}" srcOrd="1" destOrd="0" presId="urn:microsoft.com/office/officeart/2005/8/layout/vList4#1"/>
    <dgm:cxn modelId="{860E3064-920C-46C3-9FF8-80EA365260AD}" type="presOf" srcId="{7DE6628A-20BC-4F50-A72E-89E9D46531DE}" destId="{28AAF821-4DF6-4E06-BE42-E36289A2C445}" srcOrd="0" destOrd="0" presId="urn:microsoft.com/office/officeart/2005/8/layout/vList4#1"/>
    <dgm:cxn modelId="{8D80EE38-477C-4822-BF9F-236C594D38D4}" type="presOf" srcId="{BA59A4F6-DA4A-409E-B896-AE65A52FFA09}" destId="{1A2D88D4-BBE7-41EA-A26C-B4413F0D4ABE}" srcOrd="1" destOrd="0" presId="urn:microsoft.com/office/officeart/2005/8/layout/vList4#1"/>
    <dgm:cxn modelId="{2421F3CC-827F-45E5-B9CD-7CD6F5000756}" type="presOf" srcId="{CCDB769C-7692-408B-A643-C183915E2CFD}" destId="{CD107B07-86E2-481D-ABA4-0CD6FFC31DEC}" srcOrd="0" destOrd="0" presId="urn:microsoft.com/office/officeart/2005/8/layout/vList4#1"/>
    <dgm:cxn modelId="{D183F9CC-2657-48EE-8E9C-D6652A07E160}" type="presOf" srcId="{BA59A4F6-DA4A-409E-B896-AE65A52FFA09}" destId="{97CA1A57-495F-49AD-BCA9-4A9794B24255}" srcOrd="0" destOrd="0" presId="urn:microsoft.com/office/officeart/2005/8/layout/vList4#1"/>
    <dgm:cxn modelId="{8C317530-65F1-4983-B7C8-207547561060}" srcId="{6556A5B3-61B2-481C-9842-570AF575AAA9}" destId="{CCDB769C-7692-408B-A643-C183915E2CFD}" srcOrd="2" destOrd="0" parTransId="{B85E3C6B-A7E7-4370-9FC0-4DEA30DAB1B0}" sibTransId="{72D4D9FB-A49B-455C-B987-B9DB9225C587}"/>
    <dgm:cxn modelId="{E370200F-6E20-4C41-8DB0-D9A2DC507F59}" type="presOf" srcId="{6556A5B3-61B2-481C-9842-570AF575AAA9}" destId="{48F9FF0D-9278-44C6-BD46-361D4368C39B}" srcOrd="0" destOrd="0" presId="urn:microsoft.com/office/officeart/2005/8/layout/vList4#1"/>
    <dgm:cxn modelId="{9C317663-AE6C-402B-A5F0-65769314A6D4}" type="presParOf" srcId="{48F9FF0D-9278-44C6-BD46-361D4368C39B}" destId="{6A7F9F9A-B6DD-475F-85AF-87941A874AD1}" srcOrd="0" destOrd="0" presId="urn:microsoft.com/office/officeart/2005/8/layout/vList4#1"/>
    <dgm:cxn modelId="{16EC2419-DD86-44F0-B8F0-460A85690FF4}" type="presParOf" srcId="{6A7F9F9A-B6DD-475F-85AF-87941A874AD1}" destId="{28AAF821-4DF6-4E06-BE42-E36289A2C445}" srcOrd="0" destOrd="0" presId="urn:microsoft.com/office/officeart/2005/8/layout/vList4#1"/>
    <dgm:cxn modelId="{D6538B85-8DF1-4A7B-BB1B-C779F1C08518}" type="presParOf" srcId="{6A7F9F9A-B6DD-475F-85AF-87941A874AD1}" destId="{6A4B8765-9166-4127-9C68-DB054A0B4C9E}" srcOrd="1" destOrd="0" presId="urn:microsoft.com/office/officeart/2005/8/layout/vList4#1"/>
    <dgm:cxn modelId="{FCE800E6-B07D-472B-BF21-CA08BAC5A488}" type="presParOf" srcId="{6A7F9F9A-B6DD-475F-85AF-87941A874AD1}" destId="{4C0652E8-AFB2-490E-8800-D0406B0AFFC6}" srcOrd="2" destOrd="0" presId="urn:microsoft.com/office/officeart/2005/8/layout/vList4#1"/>
    <dgm:cxn modelId="{47AA1E90-324D-4E92-9BAF-139DAFDF96FA}" type="presParOf" srcId="{48F9FF0D-9278-44C6-BD46-361D4368C39B}" destId="{48DBFD9C-F99B-4AE4-A1C8-ACF1D3F5840C}" srcOrd="1" destOrd="0" presId="urn:microsoft.com/office/officeart/2005/8/layout/vList4#1"/>
    <dgm:cxn modelId="{FEC22603-67B2-401A-986A-DF72B4C321C8}" type="presParOf" srcId="{48F9FF0D-9278-44C6-BD46-361D4368C39B}" destId="{C637B4E5-0A4A-4238-B8C6-4FFDEEE4EBBA}" srcOrd="2" destOrd="0" presId="urn:microsoft.com/office/officeart/2005/8/layout/vList4#1"/>
    <dgm:cxn modelId="{B9F779D5-5676-42CD-8512-F258E2E65291}" type="presParOf" srcId="{C637B4E5-0A4A-4238-B8C6-4FFDEEE4EBBA}" destId="{97CA1A57-495F-49AD-BCA9-4A9794B24255}" srcOrd="0" destOrd="0" presId="urn:microsoft.com/office/officeart/2005/8/layout/vList4#1"/>
    <dgm:cxn modelId="{69972BB8-153D-4640-A92B-FCDEAE15B735}" type="presParOf" srcId="{C637B4E5-0A4A-4238-B8C6-4FFDEEE4EBBA}" destId="{C6438B87-E668-42EA-8818-68429AB1A909}" srcOrd="1" destOrd="0" presId="urn:microsoft.com/office/officeart/2005/8/layout/vList4#1"/>
    <dgm:cxn modelId="{361B404A-3752-4652-AB89-8683924AB962}" type="presParOf" srcId="{C637B4E5-0A4A-4238-B8C6-4FFDEEE4EBBA}" destId="{1A2D88D4-BBE7-41EA-A26C-B4413F0D4ABE}" srcOrd="2" destOrd="0" presId="urn:microsoft.com/office/officeart/2005/8/layout/vList4#1"/>
    <dgm:cxn modelId="{788C6C1D-5A43-4F2B-87CA-7128A4C5E8B2}" type="presParOf" srcId="{48F9FF0D-9278-44C6-BD46-361D4368C39B}" destId="{0C6B7A71-35A9-43DC-B380-D7B9A3197CAF}" srcOrd="3" destOrd="0" presId="urn:microsoft.com/office/officeart/2005/8/layout/vList4#1"/>
    <dgm:cxn modelId="{0A0DE09C-0954-41C7-A12C-96AB02A95DAB}" type="presParOf" srcId="{48F9FF0D-9278-44C6-BD46-361D4368C39B}" destId="{FB984939-EAC4-4FEB-9B6C-AFB6928E8304}" srcOrd="4" destOrd="0" presId="urn:microsoft.com/office/officeart/2005/8/layout/vList4#1"/>
    <dgm:cxn modelId="{7887765F-E1EF-413D-97DE-41D7EEFF5E4B}" type="presParOf" srcId="{FB984939-EAC4-4FEB-9B6C-AFB6928E8304}" destId="{CD107B07-86E2-481D-ABA4-0CD6FFC31DEC}" srcOrd="0" destOrd="0" presId="urn:microsoft.com/office/officeart/2005/8/layout/vList4#1"/>
    <dgm:cxn modelId="{7FC709C0-8017-4173-94AD-40F9CD436BAB}" type="presParOf" srcId="{FB984939-EAC4-4FEB-9B6C-AFB6928E8304}" destId="{C4FFC03C-9A3E-4B14-A8C4-EDC91659392F}" srcOrd="1" destOrd="0" presId="urn:microsoft.com/office/officeart/2005/8/layout/vList4#1"/>
    <dgm:cxn modelId="{A9C8232A-A22C-4D70-A1AF-26883D437C80}" type="presParOf" srcId="{FB984939-EAC4-4FEB-9B6C-AFB6928E8304}" destId="{6A77DBF0-D4D7-4945-957E-056CE95732C0}" srcOrd="2" destOrd="0" presId="urn:microsoft.com/office/officeart/2005/8/layout/vList4#1"/>
    <dgm:cxn modelId="{EBD31621-6D3D-4CB5-94B7-5B445AF9222C}" type="presParOf" srcId="{48F9FF0D-9278-44C6-BD46-361D4368C39B}" destId="{C42EAE13-99A4-41C2-A3C3-CE72C71733B3}" srcOrd="5" destOrd="0" presId="urn:microsoft.com/office/officeart/2005/8/layout/vList4#1"/>
    <dgm:cxn modelId="{BA8340E9-827B-4C47-B492-DF34B6269A8A}" type="presParOf" srcId="{48F9FF0D-9278-44C6-BD46-361D4368C39B}" destId="{FC41263F-FE89-479E-A272-43B3A402CA53}" srcOrd="6" destOrd="0" presId="urn:microsoft.com/office/officeart/2005/8/layout/vList4#1"/>
    <dgm:cxn modelId="{3F6385B7-3A15-4147-BD0F-BF9AC4C8441D}" type="presParOf" srcId="{FC41263F-FE89-479E-A272-43B3A402CA53}" destId="{5EF05B5B-AF2A-4E5F-8D9F-2CB4EF65D69E}" srcOrd="0" destOrd="0" presId="urn:microsoft.com/office/officeart/2005/8/layout/vList4#1"/>
    <dgm:cxn modelId="{2252366E-97C4-4ADA-9192-1977AE32C614}" type="presParOf" srcId="{FC41263F-FE89-479E-A272-43B3A402CA53}" destId="{767257DB-3FA6-4D33-ACDA-5A9F8D241927}" srcOrd="1" destOrd="0" presId="urn:microsoft.com/office/officeart/2005/8/layout/vList4#1"/>
    <dgm:cxn modelId="{AF56721D-7537-44AF-AC33-CECC1818B1B9}" type="presParOf" srcId="{FC41263F-FE89-479E-A272-43B3A402CA53}" destId="{1A5B793D-36D2-4666-8FD8-77DDAAA5F46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56A5B3-61B2-481C-9842-570AF575AAA9}" type="doc">
      <dgm:prSet loTypeId="urn:microsoft.com/office/officeart/2005/8/layout/vList4#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7DE6628A-20BC-4F50-A72E-89E9D46531DE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и предотвращение безнадзорности и беспризорности</a:t>
          </a:r>
          <a:endParaRPr lang="ru-RU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A24A5-A50D-446F-B3B6-44B583B5FD17}" type="parTrans" cxnId="{1372378A-0521-4C03-95B2-05CCE71D1030}">
      <dgm:prSet/>
      <dgm:spPr/>
      <dgm:t>
        <a:bodyPr/>
        <a:lstStyle/>
        <a:p>
          <a:endParaRPr lang="ru-RU"/>
        </a:p>
      </dgm:t>
    </dgm:pt>
    <dgm:pt modelId="{DA591BF8-BE97-470F-916F-B299000E9495}" type="sibTrans" cxnId="{1372378A-0521-4C03-95B2-05CCE71D1030}">
      <dgm:prSet/>
      <dgm:spPr/>
      <dgm:t>
        <a:bodyPr/>
        <a:lstStyle/>
        <a:p>
          <a:endParaRPr lang="ru-RU"/>
        </a:p>
      </dgm:t>
    </dgm:pt>
    <dgm:pt modelId="{BA59A4F6-DA4A-409E-B896-AE65A52FFA09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семейного неблагополучия (улучшение детско-родительских отношений, улучшение благополучие ребенка в семье)</a:t>
          </a:r>
          <a:endParaRPr lang="ru-RU" sz="3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2D364-F0E1-4E86-ADD4-6391C7599207}" type="parTrans" cxnId="{D5421AD1-F390-40BF-B065-8A6BDB763F3A}">
      <dgm:prSet/>
      <dgm:spPr/>
      <dgm:t>
        <a:bodyPr/>
        <a:lstStyle/>
        <a:p>
          <a:endParaRPr lang="ru-RU"/>
        </a:p>
      </dgm:t>
    </dgm:pt>
    <dgm:pt modelId="{DC0127DC-F8D4-415A-91FC-F221F19CB4E6}" type="sibTrans" cxnId="{D5421AD1-F390-40BF-B065-8A6BDB763F3A}">
      <dgm:prSet/>
      <dgm:spPr/>
      <dgm:t>
        <a:bodyPr/>
        <a:lstStyle/>
        <a:p>
          <a:endParaRPr lang="ru-RU"/>
        </a:p>
      </dgm:t>
    </dgm:pt>
    <dgm:pt modelId="{CCDB769C-7692-408B-A643-C183915E2CFD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самореализации личности ребенка (формирование позитивного досуга, разработка личных проектов)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E3C6B-A7E7-4370-9FC0-4DEA30DAB1B0}" type="parTrans" cxnId="{8C317530-65F1-4983-B7C8-207547561060}">
      <dgm:prSet/>
      <dgm:spPr/>
      <dgm:t>
        <a:bodyPr/>
        <a:lstStyle/>
        <a:p>
          <a:endParaRPr lang="ru-RU"/>
        </a:p>
      </dgm:t>
    </dgm:pt>
    <dgm:pt modelId="{72D4D9FB-A49B-455C-B987-B9DB9225C587}" type="sibTrans" cxnId="{8C317530-65F1-4983-B7C8-207547561060}">
      <dgm:prSet/>
      <dgm:spPr/>
      <dgm:t>
        <a:bodyPr/>
        <a:lstStyle/>
        <a:p>
          <a:endParaRPr lang="ru-RU"/>
        </a:p>
      </dgm:t>
    </dgm:pt>
    <dgm:pt modelId="{48F9FF0D-9278-44C6-BD46-361D4368C39B}" type="pres">
      <dgm:prSet presAssocID="{6556A5B3-61B2-481C-9842-570AF575AA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7F9F9A-B6DD-475F-85AF-87941A874AD1}" type="pres">
      <dgm:prSet presAssocID="{7DE6628A-20BC-4F50-A72E-89E9D46531DE}" presName="comp" presStyleCnt="0"/>
      <dgm:spPr/>
    </dgm:pt>
    <dgm:pt modelId="{28AAF821-4DF6-4E06-BE42-E36289A2C445}" type="pres">
      <dgm:prSet presAssocID="{7DE6628A-20BC-4F50-A72E-89E9D46531DE}" presName="box" presStyleLbl="node1" presStyleIdx="0" presStyleCnt="3" custLinFactNeighborX="-124" custLinFactNeighborY="5367"/>
      <dgm:spPr/>
      <dgm:t>
        <a:bodyPr/>
        <a:lstStyle/>
        <a:p>
          <a:endParaRPr lang="ru-RU"/>
        </a:p>
      </dgm:t>
    </dgm:pt>
    <dgm:pt modelId="{6A4B8765-9166-4127-9C68-DB054A0B4C9E}" type="pres">
      <dgm:prSet presAssocID="{7DE6628A-20BC-4F50-A72E-89E9D46531DE}" presName="img" presStyleLbl="fgImgPlace1" presStyleIdx="0" presStyleCnt="3" custScaleX="86778" custScaleY="106325" custLinFactNeighborX="-19147" custLinFactNeighborY="60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4C0652E8-AFB2-490E-8800-D0406B0AFFC6}" type="pres">
      <dgm:prSet presAssocID="{7DE6628A-20BC-4F50-A72E-89E9D46531D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BFD9C-F99B-4AE4-A1C8-ACF1D3F5840C}" type="pres">
      <dgm:prSet presAssocID="{DA591BF8-BE97-470F-916F-B299000E9495}" presName="spacer" presStyleCnt="0"/>
      <dgm:spPr/>
    </dgm:pt>
    <dgm:pt modelId="{C637B4E5-0A4A-4238-B8C6-4FFDEEE4EBBA}" type="pres">
      <dgm:prSet presAssocID="{BA59A4F6-DA4A-409E-B896-AE65A52FFA09}" presName="comp" presStyleCnt="0"/>
      <dgm:spPr/>
    </dgm:pt>
    <dgm:pt modelId="{97CA1A57-495F-49AD-BCA9-4A9794B24255}" type="pres">
      <dgm:prSet presAssocID="{BA59A4F6-DA4A-409E-B896-AE65A52FFA09}" presName="box" presStyleLbl="node1" presStyleIdx="1" presStyleCnt="3"/>
      <dgm:spPr/>
      <dgm:t>
        <a:bodyPr/>
        <a:lstStyle/>
        <a:p>
          <a:endParaRPr lang="ru-RU"/>
        </a:p>
      </dgm:t>
    </dgm:pt>
    <dgm:pt modelId="{C6438B87-E668-42EA-8818-68429AB1A909}" type="pres">
      <dgm:prSet presAssocID="{BA59A4F6-DA4A-409E-B896-AE65A52FFA09}" presName="img" presStyleLbl="fgImgPlace1" presStyleIdx="1" presStyleCnt="3" custScaleX="86778" custScaleY="108915" custLinFactNeighborX="-19147" custLinFactNeighborY="96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1A2D88D4-BBE7-41EA-A26C-B4413F0D4ABE}" type="pres">
      <dgm:prSet presAssocID="{BA59A4F6-DA4A-409E-B896-AE65A52FFA0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B7A71-35A9-43DC-B380-D7B9A3197CAF}" type="pres">
      <dgm:prSet presAssocID="{DC0127DC-F8D4-415A-91FC-F221F19CB4E6}" presName="spacer" presStyleCnt="0"/>
      <dgm:spPr/>
    </dgm:pt>
    <dgm:pt modelId="{FB984939-EAC4-4FEB-9B6C-AFB6928E8304}" type="pres">
      <dgm:prSet presAssocID="{CCDB769C-7692-408B-A643-C183915E2CFD}" presName="comp" presStyleCnt="0"/>
      <dgm:spPr/>
    </dgm:pt>
    <dgm:pt modelId="{CD107B07-86E2-481D-ABA4-0CD6FFC31DEC}" type="pres">
      <dgm:prSet presAssocID="{CCDB769C-7692-408B-A643-C183915E2CFD}" presName="box" presStyleLbl="node1" presStyleIdx="2" presStyleCnt="3" custLinFactNeighborY="2728"/>
      <dgm:spPr/>
      <dgm:t>
        <a:bodyPr/>
        <a:lstStyle/>
        <a:p>
          <a:endParaRPr lang="ru-RU"/>
        </a:p>
      </dgm:t>
    </dgm:pt>
    <dgm:pt modelId="{C4FFC03C-9A3E-4B14-A8C4-EDC91659392F}" type="pres">
      <dgm:prSet presAssocID="{CCDB769C-7692-408B-A643-C183915E2CFD}" presName="img" presStyleLbl="fgImgPlace1" presStyleIdx="2" presStyleCnt="3" custScaleX="86706" custScaleY="118856" custLinFactNeighborX="-19111" custLinFactNeighborY="-367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A77DBF0-D4D7-4945-957E-056CE95732C0}" type="pres">
      <dgm:prSet presAssocID="{CCDB769C-7692-408B-A643-C183915E2CF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72378A-0521-4C03-95B2-05CCE71D1030}" srcId="{6556A5B3-61B2-481C-9842-570AF575AAA9}" destId="{7DE6628A-20BC-4F50-A72E-89E9D46531DE}" srcOrd="0" destOrd="0" parTransId="{6A9A24A5-A50D-446F-B3B6-44B583B5FD17}" sibTransId="{DA591BF8-BE97-470F-916F-B299000E9495}"/>
    <dgm:cxn modelId="{265B86F1-4BBA-4FE1-B8AC-33D6C6BF9075}" type="presOf" srcId="{7DE6628A-20BC-4F50-A72E-89E9D46531DE}" destId="{28AAF821-4DF6-4E06-BE42-E36289A2C445}" srcOrd="0" destOrd="0" presId="urn:microsoft.com/office/officeart/2005/8/layout/vList4#2"/>
    <dgm:cxn modelId="{828BC1D1-63E3-4A36-A58D-4E78C30379E5}" type="presOf" srcId="{BA59A4F6-DA4A-409E-B896-AE65A52FFA09}" destId="{97CA1A57-495F-49AD-BCA9-4A9794B24255}" srcOrd="0" destOrd="0" presId="urn:microsoft.com/office/officeart/2005/8/layout/vList4#2"/>
    <dgm:cxn modelId="{D5421AD1-F390-40BF-B065-8A6BDB763F3A}" srcId="{6556A5B3-61B2-481C-9842-570AF575AAA9}" destId="{BA59A4F6-DA4A-409E-B896-AE65A52FFA09}" srcOrd="1" destOrd="0" parTransId="{54C2D364-F0E1-4E86-ADD4-6391C7599207}" sibTransId="{DC0127DC-F8D4-415A-91FC-F221F19CB4E6}"/>
    <dgm:cxn modelId="{083CD52A-DDF3-4259-838A-38BE2568DD50}" type="presOf" srcId="{CCDB769C-7692-408B-A643-C183915E2CFD}" destId="{CD107B07-86E2-481D-ABA4-0CD6FFC31DEC}" srcOrd="0" destOrd="0" presId="urn:microsoft.com/office/officeart/2005/8/layout/vList4#2"/>
    <dgm:cxn modelId="{845BEBBF-65AB-4BED-AC15-8CD35FDAC859}" type="presOf" srcId="{CCDB769C-7692-408B-A643-C183915E2CFD}" destId="{6A77DBF0-D4D7-4945-957E-056CE95732C0}" srcOrd="1" destOrd="0" presId="urn:microsoft.com/office/officeart/2005/8/layout/vList4#2"/>
    <dgm:cxn modelId="{4B3C6EB5-A582-4694-89A1-06D8EBC261AA}" type="presOf" srcId="{BA59A4F6-DA4A-409E-B896-AE65A52FFA09}" destId="{1A2D88D4-BBE7-41EA-A26C-B4413F0D4ABE}" srcOrd="1" destOrd="0" presId="urn:microsoft.com/office/officeart/2005/8/layout/vList4#2"/>
    <dgm:cxn modelId="{94C6C38C-13B2-4661-954A-D42F0A3F909A}" type="presOf" srcId="{6556A5B3-61B2-481C-9842-570AF575AAA9}" destId="{48F9FF0D-9278-44C6-BD46-361D4368C39B}" srcOrd="0" destOrd="0" presId="urn:microsoft.com/office/officeart/2005/8/layout/vList4#2"/>
    <dgm:cxn modelId="{65B16D6D-553D-4FC5-A414-0A2B32830C11}" type="presOf" srcId="{7DE6628A-20BC-4F50-A72E-89E9D46531DE}" destId="{4C0652E8-AFB2-490E-8800-D0406B0AFFC6}" srcOrd="1" destOrd="0" presId="urn:microsoft.com/office/officeart/2005/8/layout/vList4#2"/>
    <dgm:cxn modelId="{8C317530-65F1-4983-B7C8-207547561060}" srcId="{6556A5B3-61B2-481C-9842-570AF575AAA9}" destId="{CCDB769C-7692-408B-A643-C183915E2CFD}" srcOrd="2" destOrd="0" parTransId="{B85E3C6B-A7E7-4370-9FC0-4DEA30DAB1B0}" sibTransId="{72D4D9FB-A49B-455C-B987-B9DB9225C587}"/>
    <dgm:cxn modelId="{42541E41-69B8-4F7F-8648-B5A4634355A9}" type="presParOf" srcId="{48F9FF0D-9278-44C6-BD46-361D4368C39B}" destId="{6A7F9F9A-B6DD-475F-85AF-87941A874AD1}" srcOrd="0" destOrd="0" presId="urn:microsoft.com/office/officeart/2005/8/layout/vList4#2"/>
    <dgm:cxn modelId="{A9D39E9B-4B11-40C2-A414-827847A934EB}" type="presParOf" srcId="{6A7F9F9A-B6DD-475F-85AF-87941A874AD1}" destId="{28AAF821-4DF6-4E06-BE42-E36289A2C445}" srcOrd="0" destOrd="0" presId="urn:microsoft.com/office/officeart/2005/8/layout/vList4#2"/>
    <dgm:cxn modelId="{3092D671-E545-4933-8C60-332D682B2A04}" type="presParOf" srcId="{6A7F9F9A-B6DD-475F-85AF-87941A874AD1}" destId="{6A4B8765-9166-4127-9C68-DB054A0B4C9E}" srcOrd="1" destOrd="0" presId="urn:microsoft.com/office/officeart/2005/8/layout/vList4#2"/>
    <dgm:cxn modelId="{871136CE-39F3-48D4-8C4B-4EC829967F1F}" type="presParOf" srcId="{6A7F9F9A-B6DD-475F-85AF-87941A874AD1}" destId="{4C0652E8-AFB2-490E-8800-D0406B0AFFC6}" srcOrd="2" destOrd="0" presId="urn:microsoft.com/office/officeart/2005/8/layout/vList4#2"/>
    <dgm:cxn modelId="{807B056A-207F-42ED-8A68-DDE5E566BC40}" type="presParOf" srcId="{48F9FF0D-9278-44C6-BD46-361D4368C39B}" destId="{48DBFD9C-F99B-4AE4-A1C8-ACF1D3F5840C}" srcOrd="1" destOrd="0" presId="urn:microsoft.com/office/officeart/2005/8/layout/vList4#2"/>
    <dgm:cxn modelId="{DD3AD82B-0861-4E22-A70B-371ABE52816B}" type="presParOf" srcId="{48F9FF0D-9278-44C6-BD46-361D4368C39B}" destId="{C637B4E5-0A4A-4238-B8C6-4FFDEEE4EBBA}" srcOrd="2" destOrd="0" presId="urn:microsoft.com/office/officeart/2005/8/layout/vList4#2"/>
    <dgm:cxn modelId="{051020CD-A65F-4C76-96BF-19A58E42CDC4}" type="presParOf" srcId="{C637B4E5-0A4A-4238-B8C6-4FFDEEE4EBBA}" destId="{97CA1A57-495F-49AD-BCA9-4A9794B24255}" srcOrd="0" destOrd="0" presId="urn:microsoft.com/office/officeart/2005/8/layout/vList4#2"/>
    <dgm:cxn modelId="{2FE3C6CE-6590-4BFD-8872-429C095E6E81}" type="presParOf" srcId="{C637B4E5-0A4A-4238-B8C6-4FFDEEE4EBBA}" destId="{C6438B87-E668-42EA-8818-68429AB1A909}" srcOrd="1" destOrd="0" presId="urn:microsoft.com/office/officeart/2005/8/layout/vList4#2"/>
    <dgm:cxn modelId="{73E010FF-2699-4174-9A71-ADE7C57C59E0}" type="presParOf" srcId="{C637B4E5-0A4A-4238-B8C6-4FFDEEE4EBBA}" destId="{1A2D88D4-BBE7-41EA-A26C-B4413F0D4ABE}" srcOrd="2" destOrd="0" presId="urn:microsoft.com/office/officeart/2005/8/layout/vList4#2"/>
    <dgm:cxn modelId="{EA01559E-CD22-4C52-9F9B-F49AB2F34393}" type="presParOf" srcId="{48F9FF0D-9278-44C6-BD46-361D4368C39B}" destId="{0C6B7A71-35A9-43DC-B380-D7B9A3197CAF}" srcOrd="3" destOrd="0" presId="urn:microsoft.com/office/officeart/2005/8/layout/vList4#2"/>
    <dgm:cxn modelId="{A5E160A5-74C8-4E5D-B0BB-9F185875667D}" type="presParOf" srcId="{48F9FF0D-9278-44C6-BD46-361D4368C39B}" destId="{FB984939-EAC4-4FEB-9B6C-AFB6928E8304}" srcOrd="4" destOrd="0" presId="urn:microsoft.com/office/officeart/2005/8/layout/vList4#2"/>
    <dgm:cxn modelId="{AB0BD7FC-4A9E-4666-AB8C-53B38D8018AE}" type="presParOf" srcId="{FB984939-EAC4-4FEB-9B6C-AFB6928E8304}" destId="{CD107B07-86E2-481D-ABA4-0CD6FFC31DEC}" srcOrd="0" destOrd="0" presId="urn:microsoft.com/office/officeart/2005/8/layout/vList4#2"/>
    <dgm:cxn modelId="{F8E428D3-4AA7-4B0A-A487-CF71D05BD889}" type="presParOf" srcId="{FB984939-EAC4-4FEB-9B6C-AFB6928E8304}" destId="{C4FFC03C-9A3E-4B14-A8C4-EDC91659392F}" srcOrd="1" destOrd="0" presId="urn:microsoft.com/office/officeart/2005/8/layout/vList4#2"/>
    <dgm:cxn modelId="{75E0C212-CC28-4BAD-BDB4-E9A085565DF0}" type="presParOf" srcId="{FB984939-EAC4-4FEB-9B6C-AFB6928E8304}" destId="{6A77DBF0-D4D7-4945-957E-056CE95732C0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D944A3-0FA2-4084-8966-62178D3E3849}" type="doc">
      <dgm:prSet loTypeId="urn:microsoft.com/office/officeart/2005/8/layout/target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84806FAE-7E51-4611-A42F-DD18F2258503}">
      <dgm:prSet phldrT="[Текст]" custT="1"/>
      <dgm:spPr/>
      <dgm:t>
        <a:bodyPr/>
        <a:lstStyle/>
        <a:p>
          <a:pPr algn="l"/>
          <a:r>
            <a:rPr lang="ru-RU" sz="1400" dirty="0" smtClean="0"/>
            <a:t>капитальный ремонт и оборудование  </a:t>
          </a:r>
          <a:r>
            <a:rPr lang="ru-RU" sz="1900" dirty="0" smtClean="0"/>
            <a:t>– </a:t>
          </a:r>
          <a:r>
            <a:rPr lang="ru-RU" sz="1400" dirty="0" smtClean="0"/>
            <a:t>23 000 тыс. руб. </a:t>
          </a:r>
          <a:endParaRPr lang="ru-RU" sz="1900" dirty="0"/>
        </a:p>
      </dgm:t>
    </dgm:pt>
    <dgm:pt modelId="{2939A873-FE20-43A7-94AE-F9DB9FA61DE7}" type="parTrans" cxnId="{9031ABE5-3AFC-4EDF-AF59-29A740446220}">
      <dgm:prSet/>
      <dgm:spPr/>
      <dgm:t>
        <a:bodyPr/>
        <a:lstStyle/>
        <a:p>
          <a:endParaRPr lang="ru-RU"/>
        </a:p>
      </dgm:t>
    </dgm:pt>
    <dgm:pt modelId="{536CD15B-CD16-4074-B062-62B9692C35ED}" type="sibTrans" cxnId="{9031ABE5-3AFC-4EDF-AF59-29A740446220}">
      <dgm:prSet/>
      <dgm:spPr/>
      <dgm:t>
        <a:bodyPr/>
        <a:lstStyle/>
        <a:p>
          <a:endParaRPr lang="ru-RU"/>
        </a:p>
      </dgm:t>
    </dgm:pt>
    <dgm:pt modelId="{01BF3FCD-5A95-47F6-A2E3-BC5481543922}">
      <dgm:prSet phldrT="[Текст]"/>
      <dgm:spPr/>
      <dgm:t>
        <a:bodyPr/>
        <a:lstStyle/>
        <a:p>
          <a:pPr algn="l"/>
          <a:r>
            <a:rPr lang="ru-RU" dirty="0" smtClean="0"/>
            <a:t>содержание клуба – 258 тыс. руб. в месяц</a:t>
          </a:r>
          <a:endParaRPr lang="ru-RU" dirty="0"/>
        </a:p>
      </dgm:t>
    </dgm:pt>
    <dgm:pt modelId="{792FBE7A-188B-4560-AD0E-577F8EE27B8E}" type="parTrans" cxnId="{13BB2AE8-DB85-4F55-B814-D59A1C4F56BE}">
      <dgm:prSet/>
      <dgm:spPr/>
      <dgm:t>
        <a:bodyPr/>
        <a:lstStyle/>
        <a:p>
          <a:endParaRPr lang="ru-RU"/>
        </a:p>
      </dgm:t>
    </dgm:pt>
    <dgm:pt modelId="{737ACC5C-BAD0-4E1F-A2E4-C05B27C73393}" type="sibTrans" cxnId="{13BB2AE8-DB85-4F55-B814-D59A1C4F56BE}">
      <dgm:prSet/>
      <dgm:spPr/>
      <dgm:t>
        <a:bodyPr/>
        <a:lstStyle/>
        <a:p>
          <a:endParaRPr lang="ru-RU"/>
        </a:p>
      </dgm:t>
    </dgm:pt>
    <dgm:pt modelId="{A25CFE0B-744D-4349-8C5D-92FEE6129A04}">
      <dgm:prSet phldrT="[Текст]"/>
      <dgm:spPr/>
      <dgm:t>
        <a:bodyPr/>
        <a:lstStyle/>
        <a:p>
          <a:r>
            <a:rPr lang="ru-RU" dirty="0" smtClean="0"/>
            <a:t>обслуживание одного посетителя в день – 139 руб.  </a:t>
          </a:r>
          <a:endParaRPr lang="ru-RU" dirty="0"/>
        </a:p>
      </dgm:t>
    </dgm:pt>
    <dgm:pt modelId="{87E2D86A-EDE4-4F1E-9271-771E23C46F6A}" type="parTrans" cxnId="{68E8A61C-67A3-422F-B27A-CBB2D56832A4}">
      <dgm:prSet/>
      <dgm:spPr/>
      <dgm:t>
        <a:bodyPr/>
        <a:lstStyle/>
        <a:p>
          <a:endParaRPr lang="ru-RU"/>
        </a:p>
      </dgm:t>
    </dgm:pt>
    <dgm:pt modelId="{2ED5A55B-F31F-4F1B-AB7C-9529447F36C3}" type="sibTrans" cxnId="{68E8A61C-67A3-422F-B27A-CBB2D56832A4}">
      <dgm:prSet/>
      <dgm:spPr/>
      <dgm:t>
        <a:bodyPr/>
        <a:lstStyle/>
        <a:p>
          <a:endParaRPr lang="ru-RU"/>
        </a:p>
      </dgm:t>
    </dgm:pt>
    <dgm:pt modelId="{5652F9D5-5FC2-4373-B8DC-EBFBDDFD6F38}" type="pres">
      <dgm:prSet presAssocID="{05D944A3-0FA2-4084-8966-62178D3E384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F9C626-9983-4912-9C77-95CBC0FBCF4F}" type="pres">
      <dgm:prSet presAssocID="{84806FAE-7E51-4611-A42F-DD18F2258503}" presName="circle1" presStyleLbl="node1" presStyleIdx="0" presStyleCnt="3"/>
      <dgm:spPr/>
    </dgm:pt>
    <dgm:pt modelId="{8AFAE5CC-4EE1-45B4-9194-BE4840ED04BA}" type="pres">
      <dgm:prSet presAssocID="{84806FAE-7E51-4611-A42F-DD18F2258503}" presName="space" presStyleCnt="0"/>
      <dgm:spPr/>
    </dgm:pt>
    <dgm:pt modelId="{055B0B82-9785-4893-92B4-15C431CD1CD2}" type="pres">
      <dgm:prSet presAssocID="{84806FAE-7E51-4611-A42F-DD18F2258503}" presName="rect1" presStyleLbl="alignAcc1" presStyleIdx="0" presStyleCnt="3"/>
      <dgm:spPr/>
      <dgm:t>
        <a:bodyPr/>
        <a:lstStyle/>
        <a:p>
          <a:endParaRPr lang="ru-RU"/>
        </a:p>
      </dgm:t>
    </dgm:pt>
    <dgm:pt modelId="{7E04FAC8-1A2B-41C9-9998-9AE283625291}" type="pres">
      <dgm:prSet presAssocID="{01BF3FCD-5A95-47F6-A2E3-BC5481543922}" presName="vertSpace2" presStyleLbl="node1" presStyleIdx="0" presStyleCnt="3"/>
      <dgm:spPr/>
    </dgm:pt>
    <dgm:pt modelId="{F21F37B5-77F3-45CC-9FAF-26581FF1E2E1}" type="pres">
      <dgm:prSet presAssocID="{01BF3FCD-5A95-47F6-A2E3-BC5481543922}" presName="circle2" presStyleLbl="node1" presStyleIdx="1" presStyleCnt="3"/>
      <dgm:spPr/>
    </dgm:pt>
    <dgm:pt modelId="{50532F06-7496-4D09-B2F6-0870F0E5A533}" type="pres">
      <dgm:prSet presAssocID="{01BF3FCD-5A95-47F6-A2E3-BC5481543922}" presName="rect2" presStyleLbl="alignAcc1" presStyleIdx="1" presStyleCnt="3"/>
      <dgm:spPr/>
      <dgm:t>
        <a:bodyPr/>
        <a:lstStyle/>
        <a:p>
          <a:endParaRPr lang="ru-RU"/>
        </a:p>
      </dgm:t>
    </dgm:pt>
    <dgm:pt modelId="{F9CD6BA3-F6A5-4EE4-9B12-9A1CBBEA0C5C}" type="pres">
      <dgm:prSet presAssocID="{A25CFE0B-744D-4349-8C5D-92FEE6129A04}" presName="vertSpace3" presStyleLbl="node1" presStyleIdx="1" presStyleCnt="3"/>
      <dgm:spPr/>
    </dgm:pt>
    <dgm:pt modelId="{0BB5B40B-A4F6-4436-9638-9F15E0A9FF3C}" type="pres">
      <dgm:prSet presAssocID="{A25CFE0B-744D-4349-8C5D-92FEE6129A04}" presName="circle3" presStyleLbl="node1" presStyleIdx="2" presStyleCnt="3"/>
      <dgm:spPr/>
    </dgm:pt>
    <dgm:pt modelId="{1DA0F285-599D-4B6E-8ECB-C2C738DB6CB2}" type="pres">
      <dgm:prSet presAssocID="{A25CFE0B-744D-4349-8C5D-92FEE6129A04}" presName="rect3" presStyleLbl="alignAcc1" presStyleIdx="2" presStyleCnt="3"/>
      <dgm:spPr/>
      <dgm:t>
        <a:bodyPr/>
        <a:lstStyle/>
        <a:p>
          <a:endParaRPr lang="ru-RU"/>
        </a:p>
      </dgm:t>
    </dgm:pt>
    <dgm:pt modelId="{EA393429-24C8-4312-B061-69EE036CB206}" type="pres">
      <dgm:prSet presAssocID="{84806FAE-7E51-4611-A42F-DD18F2258503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43B3B-C395-4F66-BEF2-61423CBD9125}" type="pres">
      <dgm:prSet presAssocID="{01BF3FCD-5A95-47F6-A2E3-BC5481543922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FDD9C-4FD7-4589-A468-17D70D207219}" type="pres">
      <dgm:prSet presAssocID="{A25CFE0B-744D-4349-8C5D-92FEE6129A0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BB2AE8-DB85-4F55-B814-D59A1C4F56BE}" srcId="{05D944A3-0FA2-4084-8966-62178D3E3849}" destId="{01BF3FCD-5A95-47F6-A2E3-BC5481543922}" srcOrd="1" destOrd="0" parTransId="{792FBE7A-188B-4560-AD0E-577F8EE27B8E}" sibTransId="{737ACC5C-BAD0-4E1F-A2E4-C05B27C73393}"/>
    <dgm:cxn modelId="{6D724100-930F-4C47-8C7C-3CCD6C36DA09}" type="presOf" srcId="{01BF3FCD-5A95-47F6-A2E3-BC5481543922}" destId="{50532F06-7496-4D09-B2F6-0870F0E5A533}" srcOrd="0" destOrd="0" presId="urn:microsoft.com/office/officeart/2005/8/layout/target3"/>
    <dgm:cxn modelId="{16DCCDC3-7C38-4A55-A338-0FDFD962A231}" type="presOf" srcId="{A25CFE0B-744D-4349-8C5D-92FEE6129A04}" destId="{89BFDD9C-4FD7-4589-A468-17D70D207219}" srcOrd="1" destOrd="0" presId="urn:microsoft.com/office/officeart/2005/8/layout/target3"/>
    <dgm:cxn modelId="{36DF8661-4B2D-4BE5-8705-7925E46392DE}" type="presOf" srcId="{84806FAE-7E51-4611-A42F-DD18F2258503}" destId="{EA393429-24C8-4312-B061-69EE036CB206}" srcOrd="1" destOrd="0" presId="urn:microsoft.com/office/officeart/2005/8/layout/target3"/>
    <dgm:cxn modelId="{9031ABE5-3AFC-4EDF-AF59-29A740446220}" srcId="{05D944A3-0FA2-4084-8966-62178D3E3849}" destId="{84806FAE-7E51-4611-A42F-DD18F2258503}" srcOrd="0" destOrd="0" parTransId="{2939A873-FE20-43A7-94AE-F9DB9FA61DE7}" sibTransId="{536CD15B-CD16-4074-B062-62B9692C35ED}"/>
    <dgm:cxn modelId="{28CDFAF7-C7E9-4118-82AD-CD75F3DEA91C}" type="presOf" srcId="{01BF3FCD-5A95-47F6-A2E3-BC5481543922}" destId="{3D143B3B-C395-4F66-BEF2-61423CBD9125}" srcOrd="1" destOrd="0" presId="urn:microsoft.com/office/officeart/2005/8/layout/target3"/>
    <dgm:cxn modelId="{67E8EC19-1ABC-49AE-9C39-52F471AD64F8}" type="presOf" srcId="{A25CFE0B-744D-4349-8C5D-92FEE6129A04}" destId="{1DA0F285-599D-4B6E-8ECB-C2C738DB6CB2}" srcOrd="0" destOrd="0" presId="urn:microsoft.com/office/officeart/2005/8/layout/target3"/>
    <dgm:cxn modelId="{DA514A36-01A2-466F-8F9E-521FEC4839EB}" type="presOf" srcId="{84806FAE-7E51-4611-A42F-DD18F2258503}" destId="{055B0B82-9785-4893-92B4-15C431CD1CD2}" srcOrd="0" destOrd="0" presId="urn:microsoft.com/office/officeart/2005/8/layout/target3"/>
    <dgm:cxn modelId="{68E8A61C-67A3-422F-B27A-CBB2D56832A4}" srcId="{05D944A3-0FA2-4084-8966-62178D3E3849}" destId="{A25CFE0B-744D-4349-8C5D-92FEE6129A04}" srcOrd="2" destOrd="0" parTransId="{87E2D86A-EDE4-4F1E-9271-771E23C46F6A}" sibTransId="{2ED5A55B-F31F-4F1B-AB7C-9529447F36C3}"/>
    <dgm:cxn modelId="{1FE56DC4-1878-4CB4-9FC4-E441B48A9703}" type="presOf" srcId="{05D944A3-0FA2-4084-8966-62178D3E3849}" destId="{5652F9D5-5FC2-4373-B8DC-EBFBDDFD6F38}" srcOrd="0" destOrd="0" presId="urn:microsoft.com/office/officeart/2005/8/layout/target3"/>
    <dgm:cxn modelId="{24288564-7EFD-475D-A493-EFE7E2CC110D}" type="presParOf" srcId="{5652F9D5-5FC2-4373-B8DC-EBFBDDFD6F38}" destId="{9DF9C626-9983-4912-9C77-95CBC0FBCF4F}" srcOrd="0" destOrd="0" presId="urn:microsoft.com/office/officeart/2005/8/layout/target3"/>
    <dgm:cxn modelId="{07ABD04B-01D4-4A0F-A2AE-7897FCAFA4C2}" type="presParOf" srcId="{5652F9D5-5FC2-4373-B8DC-EBFBDDFD6F38}" destId="{8AFAE5CC-4EE1-45B4-9194-BE4840ED04BA}" srcOrd="1" destOrd="0" presId="urn:microsoft.com/office/officeart/2005/8/layout/target3"/>
    <dgm:cxn modelId="{23E484AF-5636-4F2C-B750-C40010AC27F4}" type="presParOf" srcId="{5652F9D5-5FC2-4373-B8DC-EBFBDDFD6F38}" destId="{055B0B82-9785-4893-92B4-15C431CD1CD2}" srcOrd="2" destOrd="0" presId="urn:microsoft.com/office/officeart/2005/8/layout/target3"/>
    <dgm:cxn modelId="{A52550AB-9787-4027-AA4C-E008217FB3B2}" type="presParOf" srcId="{5652F9D5-5FC2-4373-B8DC-EBFBDDFD6F38}" destId="{7E04FAC8-1A2B-41C9-9998-9AE283625291}" srcOrd="3" destOrd="0" presId="urn:microsoft.com/office/officeart/2005/8/layout/target3"/>
    <dgm:cxn modelId="{EF06BD4C-4799-4BCA-900E-D98C62CF0EC3}" type="presParOf" srcId="{5652F9D5-5FC2-4373-B8DC-EBFBDDFD6F38}" destId="{F21F37B5-77F3-45CC-9FAF-26581FF1E2E1}" srcOrd="4" destOrd="0" presId="urn:microsoft.com/office/officeart/2005/8/layout/target3"/>
    <dgm:cxn modelId="{B470AD70-5F89-49F2-AD34-DDCBA80D5D0E}" type="presParOf" srcId="{5652F9D5-5FC2-4373-B8DC-EBFBDDFD6F38}" destId="{50532F06-7496-4D09-B2F6-0870F0E5A533}" srcOrd="5" destOrd="0" presId="urn:microsoft.com/office/officeart/2005/8/layout/target3"/>
    <dgm:cxn modelId="{3896B4E9-B7BB-4383-9875-32E1C07CB7EE}" type="presParOf" srcId="{5652F9D5-5FC2-4373-B8DC-EBFBDDFD6F38}" destId="{F9CD6BA3-F6A5-4EE4-9B12-9A1CBBEA0C5C}" srcOrd="6" destOrd="0" presId="urn:microsoft.com/office/officeart/2005/8/layout/target3"/>
    <dgm:cxn modelId="{9D621870-7609-48D1-86E5-6F06AA6EF34C}" type="presParOf" srcId="{5652F9D5-5FC2-4373-B8DC-EBFBDDFD6F38}" destId="{0BB5B40B-A4F6-4436-9638-9F15E0A9FF3C}" srcOrd="7" destOrd="0" presId="urn:microsoft.com/office/officeart/2005/8/layout/target3"/>
    <dgm:cxn modelId="{F2D915E6-0594-4D81-826C-82129BC13AB4}" type="presParOf" srcId="{5652F9D5-5FC2-4373-B8DC-EBFBDDFD6F38}" destId="{1DA0F285-599D-4B6E-8ECB-C2C738DB6CB2}" srcOrd="8" destOrd="0" presId="urn:microsoft.com/office/officeart/2005/8/layout/target3"/>
    <dgm:cxn modelId="{4637763C-1F6C-4953-A694-47D482F98DE1}" type="presParOf" srcId="{5652F9D5-5FC2-4373-B8DC-EBFBDDFD6F38}" destId="{EA393429-24C8-4312-B061-69EE036CB206}" srcOrd="9" destOrd="0" presId="urn:microsoft.com/office/officeart/2005/8/layout/target3"/>
    <dgm:cxn modelId="{BBDD2453-BF32-455A-B16A-76107D29B456}" type="presParOf" srcId="{5652F9D5-5FC2-4373-B8DC-EBFBDDFD6F38}" destId="{3D143B3B-C395-4F66-BEF2-61423CBD9125}" srcOrd="10" destOrd="0" presId="urn:microsoft.com/office/officeart/2005/8/layout/target3"/>
    <dgm:cxn modelId="{E7932F92-B200-432F-82B4-5D43F8B4F98C}" type="presParOf" srcId="{5652F9D5-5FC2-4373-B8DC-EBFBDDFD6F38}" destId="{89BFDD9C-4FD7-4589-A468-17D70D207219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AAF821-4DF6-4E06-BE42-E36289A2C445}">
      <dsp:nvSpPr>
        <dsp:cNvPr id="0" name=""/>
        <dsp:cNvSpPr/>
      </dsp:nvSpPr>
      <dsp:spPr>
        <a:xfrm>
          <a:off x="0" y="14287"/>
          <a:ext cx="11137237" cy="116731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организованный структурированный, позитивный досуг детей и подростков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4179" y="14287"/>
        <a:ext cx="8793057" cy="1167318"/>
      </dsp:txXfrm>
    </dsp:sp>
    <dsp:sp modelId="{6A4B8765-9166-4127-9C68-DB054A0B4C9E}">
      <dsp:nvSpPr>
        <dsp:cNvPr id="0" name=""/>
        <dsp:cNvSpPr/>
      </dsp:nvSpPr>
      <dsp:spPr>
        <a:xfrm>
          <a:off x="57103" y="144014"/>
          <a:ext cx="1493726" cy="9929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A1A57-495F-49AD-BCA9-4A9794B24255}">
      <dsp:nvSpPr>
        <dsp:cNvPr id="0" name=""/>
        <dsp:cNvSpPr/>
      </dsp:nvSpPr>
      <dsp:spPr>
        <a:xfrm>
          <a:off x="0" y="1284049"/>
          <a:ext cx="11137237" cy="116731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и предотвращение совершения преступления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4179" y="1284049"/>
        <a:ext cx="8793057" cy="1167318"/>
      </dsp:txXfrm>
    </dsp:sp>
    <dsp:sp modelId="{C6438B87-E668-42EA-8818-68429AB1A909}">
      <dsp:nvSpPr>
        <dsp:cNvPr id="0" name=""/>
        <dsp:cNvSpPr/>
      </dsp:nvSpPr>
      <dsp:spPr>
        <a:xfrm>
          <a:off x="57103" y="1368148"/>
          <a:ext cx="1493726" cy="10171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07B07-86E2-481D-ABA4-0CD6FFC31DEC}">
      <dsp:nvSpPr>
        <dsp:cNvPr id="0" name=""/>
        <dsp:cNvSpPr/>
      </dsp:nvSpPr>
      <dsp:spPr>
        <a:xfrm>
          <a:off x="0" y="2568099"/>
          <a:ext cx="11137237" cy="116731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выявление несовершеннолетних, склонных к совершению правонарушений и преступлений</a:t>
          </a:r>
          <a:endParaRPr lang="ru-RU" sz="3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4179" y="2568099"/>
        <a:ext cx="8793057" cy="1167318"/>
      </dsp:txXfrm>
    </dsp:sp>
    <dsp:sp modelId="{C4FFC03C-9A3E-4B14-A8C4-EDC91659392F}">
      <dsp:nvSpPr>
        <dsp:cNvPr id="0" name=""/>
        <dsp:cNvSpPr/>
      </dsp:nvSpPr>
      <dsp:spPr>
        <a:xfrm>
          <a:off x="57091" y="2562468"/>
          <a:ext cx="1495352" cy="11099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05B5B-AF2A-4E5F-8D9F-2CB4EF65D69E}">
      <dsp:nvSpPr>
        <dsp:cNvPr id="0" name=""/>
        <dsp:cNvSpPr/>
      </dsp:nvSpPr>
      <dsp:spPr>
        <a:xfrm>
          <a:off x="0" y="3855712"/>
          <a:ext cx="11137237" cy="1167318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выявление и предотвращение суицидов среди несовершеннолетних, преодоление причин потери детского населения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4179" y="3855712"/>
        <a:ext cx="8793057" cy="1167318"/>
      </dsp:txXfrm>
    </dsp:sp>
    <dsp:sp modelId="{767257DB-3FA6-4D33-ACDA-5A9F8D241927}">
      <dsp:nvSpPr>
        <dsp:cNvPr id="0" name=""/>
        <dsp:cNvSpPr/>
      </dsp:nvSpPr>
      <dsp:spPr>
        <a:xfrm>
          <a:off x="57091" y="3853248"/>
          <a:ext cx="1493392" cy="11744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AAF821-4DF6-4E06-BE42-E36289A2C445}">
      <dsp:nvSpPr>
        <dsp:cNvPr id="0" name=""/>
        <dsp:cNvSpPr/>
      </dsp:nvSpPr>
      <dsp:spPr>
        <a:xfrm>
          <a:off x="0" y="85728"/>
          <a:ext cx="11481163" cy="159732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и предотвращение безнадзорности и беспризорности</a:t>
          </a:r>
          <a:endParaRPr lang="ru-RU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5965" y="85728"/>
        <a:ext cx="9025197" cy="1597328"/>
      </dsp:txXfrm>
    </dsp:sp>
    <dsp:sp modelId="{6A4B8765-9166-4127-9C68-DB054A0B4C9E}">
      <dsp:nvSpPr>
        <dsp:cNvPr id="0" name=""/>
        <dsp:cNvSpPr/>
      </dsp:nvSpPr>
      <dsp:spPr>
        <a:xfrm>
          <a:off x="0" y="197065"/>
          <a:ext cx="1992624" cy="13586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A1A57-495F-49AD-BCA9-4A9794B24255}">
      <dsp:nvSpPr>
        <dsp:cNvPr id="0" name=""/>
        <dsp:cNvSpPr/>
      </dsp:nvSpPr>
      <dsp:spPr>
        <a:xfrm>
          <a:off x="0" y="1757061"/>
          <a:ext cx="11481163" cy="159732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семейного неблагополучия (улучшение детско-родительских отношений, улучшение благополучие ребенка в семье)</a:t>
          </a:r>
          <a:endParaRPr lang="ru-RU" sz="3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5965" y="1757061"/>
        <a:ext cx="9025197" cy="1597328"/>
      </dsp:txXfrm>
    </dsp:sp>
    <dsp:sp modelId="{C6438B87-E668-42EA-8818-68429AB1A909}">
      <dsp:nvSpPr>
        <dsp:cNvPr id="0" name=""/>
        <dsp:cNvSpPr/>
      </dsp:nvSpPr>
      <dsp:spPr>
        <a:xfrm>
          <a:off x="0" y="1872139"/>
          <a:ext cx="1992624" cy="139178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07B07-86E2-481D-ABA4-0CD6FFC31DEC}">
      <dsp:nvSpPr>
        <dsp:cNvPr id="0" name=""/>
        <dsp:cNvSpPr/>
      </dsp:nvSpPr>
      <dsp:spPr>
        <a:xfrm>
          <a:off x="0" y="3514123"/>
          <a:ext cx="11481163" cy="159732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самореализации личности ребенка (формирование позитивного досуга, разработка личных проектов)</a:t>
          </a:r>
          <a:endParaRPr lang="ru-RU" sz="3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5965" y="3514123"/>
        <a:ext cx="9025197" cy="1597328"/>
      </dsp:txXfrm>
    </dsp:sp>
    <dsp:sp modelId="{C4FFC03C-9A3E-4B14-A8C4-EDC91659392F}">
      <dsp:nvSpPr>
        <dsp:cNvPr id="0" name=""/>
        <dsp:cNvSpPr/>
      </dsp:nvSpPr>
      <dsp:spPr>
        <a:xfrm>
          <a:off x="0" y="3506417"/>
          <a:ext cx="1990971" cy="15188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F9C626-9983-4912-9C77-95CBC0FBCF4F}">
      <dsp:nvSpPr>
        <dsp:cNvPr id="0" name=""/>
        <dsp:cNvSpPr/>
      </dsp:nvSpPr>
      <dsp:spPr>
        <a:xfrm>
          <a:off x="0" y="0"/>
          <a:ext cx="1549947" cy="154994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B0B82-9785-4893-92B4-15C431CD1CD2}">
      <dsp:nvSpPr>
        <dsp:cNvPr id="0" name=""/>
        <dsp:cNvSpPr/>
      </dsp:nvSpPr>
      <dsp:spPr>
        <a:xfrm>
          <a:off x="774973" y="0"/>
          <a:ext cx="4857885" cy="15499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капитальный ремонт и оборудование  </a:t>
          </a:r>
          <a:r>
            <a:rPr lang="ru-RU" sz="1900" kern="1200" dirty="0" smtClean="0"/>
            <a:t>– </a:t>
          </a:r>
          <a:r>
            <a:rPr lang="ru-RU" sz="1400" kern="1200" dirty="0" smtClean="0"/>
            <a:t>23 000 тыс. руб. </a:t>
          </a:r>
          <a:endParaRPr lang="ru-RU" sz="1900" kern="1200" dirty="0"/>
        </a:p>
      </dsp:txBody>
      <dsp:txXfrm>
        <a:off x="774973" y="0"/>
        <a:ext cx="4857885" cy="464985"/>
      </dsp:txXfrm>
    </dsp:sp>
    <dsp:sp modelId="{F21F37B5-77F3-45CC-9FAF-26581FF1E2E1}">
      <dsp:nvSpPr>
        <dsp:cNvPr id="0" name=""/>
        <dsp:cNvSpPr/>
      </dsp:nvSpPr>
      <dsp:spPr>
        <a:xfrm>
          <a:off x="271241" y="464985"/>
          <a:ext cx="1007464" cy="100746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shade val="50000"/>
            <a:hueOff val="426853"/>
            <a:satOff val="-12821"/>
            <a:lumOff val="326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32F06-7496-4D09-B2F6-0870F0E5A533}">
      <dsp:nvSpPr>
        <dsp:cNvPr id="0" name=""/>
        <dsp:cNvSpPr/>
      </dsp:nvSpPr>
      <dsp:spPr>
        <a:xfrm>
          <a:off x="774973" y="464985"/>
          <a:ext cx="4857885" cy="10074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26853"/>
              <a:satOff val="-12821"/>
              <a:lumOff val="326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содержание клуба – 258 тыс. руб. в месяц</a:t>
          </a:r>
          <a:endParaRPr lang="ru-RU" sz="1500" kern="1200" dirty="0"/>
        </a:p>
      </dsp:txBody>
      <dsp:txXfrm>
        <a:off x="774973" y="464985"/>
        <a:ext cx="4857885" cy="464983"/>
      </dsp:txXfrm>
    </dsp:sp>
    <dsp:sp modelId="{0BB5B40B-A4F6-4436-9638-9F15E0A9FF3C}">
      <dsp:nvSpPr>
        <dsp:cNvPr id="0" name=""/>
        <dsp:cNvSpPr/>
      </dsp:nvSpPr>
      <dsp:spPr>
        <a:xfrm>
          <a:off x="542481" y="929968"/>
          <a:ext cx="464983" cy="46498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shade val="50000"/>
            <a:hueOff val="426853"/>
            <a:satOff val="-12821"/>
            <a:lumOff val="326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0F285-599D-4B6E-8ECB-C2C738DB6CB2}">
      <dsp:nvSpPr>
        <dsp:cNvPr id="0" name=""/>
        <dsp:cNvSpPr/>
      </dsp:nvSpPr>
      <dsp:spPr>
        <a:xfrm>
          <a:off x="774973" y="929968"/>
          <a:ext cx="4857885" cy="4649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26853"/>
              <a:satOff val="-12821"/>
              <a:lumOff val="326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обслуживание одного посетителя в день – 139 руб.  </a:t>
          </a:r>
          <a:endParaRPr lang="ru-RU" sz="1500" kern="1200" dirty="0"/>
        </a:p>
      </dsp:txBody>
      <dsp:txXfrm>
        <a:off x="774973" y="929968"/>
        <a:ext cx="4857885" cy="464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7974A3-D9C6-4949-B3BB-4B2F87A55C8D}" type="datetime1">
              <a:rPr lang="ru-RU" smtClean="0"/>
              <a:pPr rtl="0"/>
              <a:t>01.06.2021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A9E2DD4-2E30-4434-A427-2EC50491079F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84E6609-429A-4322-AD92-66C8B4AC72E5}" type="datetime1">
              <a:rPr lang="ru-RU" noProof="0" smtClean="0"/>
              <a:pPr rtl="0"/>
              <a:t>01.06.2021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8375C1-7C5C-42A2-80F2-05631BB376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174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60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9659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373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0698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003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0374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343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rtlCol="0" anchor="ctr"/>
          <a:lstStyle>
            <a:lvl1pPr marL="0" indent="0" algn="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93770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C4908609-0EC4-4718-AC46-A50BB2DA333E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1790100" y="2701131"/>
            <a:ext cx="4113900" cy="28281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xmlns="" id="{C61EBC7C-80CF-489F-86B3-589490818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8100" y="2701131"/>
            <a:ext cx="4113900" cy="28281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rtlCol="0"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4104437" cy="735749"/>
          </a:xfrm>
        </p:spPr>
        <p:txBody>
          <a:bodyPr rtlCol="0"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xmlns="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41759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Название раздела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xmlns="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xmlns="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/>
              <a:t>2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xmlns="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/>
              <a:t>3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xmlns="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xmlns="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xmlns="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389717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436FA5D-088F-4BDE-ABD2-A640A8610900}"/>
              </a:ext>
            </a:extLst>
          </p:cNvPr>
          <p:cNvCxnSpPr/>
          <p:nvPr userDrawn="1"/>
        </p:nvCxnSpPr>
        <p:spPr>
          <a:xfrm>
            <a:off x="6096000" y="1319756"/>
            <a:ext cx="0" cy="4610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24806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xmlns="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</p:spTree>
    <p:extLst>
      <p:ext uri="{BB962C8B-B14F-4D97-AF65-F5344CB8AC3E}">
        <p14:creationId xmlns="" xmlns:p14="http://schemas.microsoft.com/office/powerpoint/2010/main" val="96692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5021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E455B16D-31A1-4D28-ADC4-0BDEF4E07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728000"/>
            <a:ext cx="54720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AC4D4C6E-0D63-44CE-B0B4-BAA8F101E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1728000"/>
            <a:ext cx="54720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05006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0B617A5-FA6C-44C9-ABCB-DCA5D461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210852"/>
            <a:ext cx="5472000" cy="3868486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xmlns="" id="{0A122ACD-5C8B-4CDA-89C5-565C88865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2210852"/>
            <a:ext cx="5472000" cy="3868486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xmlns="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 2">
            <a:extLst>
              <a:ext uri="{FF2B5EF4-FFF2-40B4-BE49-F238E27FC236}">
                <a16:creationId xmlns:a16="http://schemas.microsoft.com/office/drawing/2014/main" xmlns="" id="{A1844C96-F6D4-4E32-8A11-B1815109D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654025"/>
            <a:ext cx="54720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Текст 4">
            <a:extLst>
              <a:ext uri="{FF2B5EF4-FFF2-40B4-BE49-F238E27FC236}">
                <a16:creationId xmlns:a16="http://schemas.microsoft.com/office/drawing/2014/main" xmlns="" id="{EA0BCCC6-F846-426B-B421-41B835224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700" y="1654025"/>
            <a:ext cx="54593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55309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FF5B2679-5029-4692-A1C7-099E7A5836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1" name="Объект 2">
            <a:extLst>
              <a:ext uri="{FF2B5EF4-FFF2-40B4-BE49-F238E27FC236}">
                <a16:creationId xmlns:a16="http://schemas.microsoft.com/office/drawing/2014/main" xmlns="" id="{1B5AA133-C824-4B4A-96F4-D48A58E222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Объект 2">
            <a:extLst>
              <a:ext uri="{FF2B5EF4-FFF2-40B4-BE49-F238E27FC236}">
                <a16:creationId xmlns:a16="http://schemas.microsoft.com/office/drawing/2014/main" xmlns="" id="{388A40C4-1887-4DBA-90FF-4CF89932D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3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160153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xmlns="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cxnSp>
        <p:nvCxnSpPr>
          <p:cNvPr id="8" name="Прямая со стрелкой 7">
            <a:extLst>
              <a:ext uri="{FF2B5EF4-FFF2-40B4-BE49-F238E27FC236}">
                <a16:creationId xmlns:a16="http://schemas.microsoft.com/office/drawing/2014/main" xmlns="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10">
            <a:extLst>
              <a:ext uri="{FF2B5EF4-FFF2-40B4-BE49-F238E27FC236}">
                <a16:creationId xmlns:a16="http://schemas.microsoft.com/office/drawing/2014/main" xmlns="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xmlns="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xmlns="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xmlns="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xmlns="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xmlns="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xmlns="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xmlns="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xmlns="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xmlns="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xmlns="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xmlns="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xmlns="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xmlns="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xmlns="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xmlns="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xmlns="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xmlns="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xmlns="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xmlns="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месяц,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52911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лены группы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altLang="zh-CN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  <a:endParaRPr lang="ru-RU" altLang="zh-CN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altLang="zh-CN" noProof="0" smtClean="0"/>
              <a:pPr rtl="0"/>
              <a:t>‹#›</a:t>
            </a:fld>
            <a:endParaRPr lang="ru-RU" altLang="zh-CN" noProof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  <a:endParaRPr lang="ru-RU" altLang="zh-CN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  <a:endParaRPr lang="ru-RU" altLang="zh-CN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  <a:endParaRPr lang="ru-RU" altLang="zh-CN" noProof="0"/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xmlns="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  <a:endParaRPr lang="ru-RU" altLang="zh-CN" noProof="0"/>
          </a:p>
        </p:txBody>
      </p:sp>
      <p:sp>
        <p:nvSpPr>
          <p:cNvPr id="41" name="Рисунок 4">
            <a:extLst>
              <a:ext uri="{FF2B5EF4-FFF2-40B4-BE49-F238E27FC236}">
                <a16:creationId xmlns:a16="http://schemas.microsoft.com/office/drawing/2014/main" xmlns="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изображение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xmlns="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  <a:endParaRPr lang="ru-RU" altLang="zh-CN" noProof="0"/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xmlns="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  <a:endParaRPr lang="ru-RU" altLang="zh-CN" noProof="0"/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xmlns="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  <a:endParaRPr lang="ru-RU" altLang="zh-CN" noProof="0"/>
          </a:p>
        </p:txBody>
      </p:sp>
      <p:sp>
        <p:nvSpPr>
          <p:cNvPr id="45" name="Рисунок 4">
            <a:extLst>
              <a:ext uri="{FF2B5EF4-FFF2-40B4-BE49-F238E27FC236}">
                <a16:creationId xmlns:a16="http://schemas.microsoft.com/office/drawing/2014/main" xmlns="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изображение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xmlns="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  <a:endParaRPr lang="ru-RU" altLang="zh-CN" noProof="0"/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xmlns="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  <a:endParaRPr lang="ru-RU" altLang="zh-CN" noProof="0"/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xmlns="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  <a:endParaRPr lang="ru-RU" altLang="zh-CN" noProof="0"/>
          </a:p>
        </p:txBody>
      </p:sp>
    </p:spTree>
    <p:extLst>
      <p:ext uri="{BB962C8B-B14F-4D97-AF65-F5344CB8AC3E}">
        <p14:creationId xmlns="" xmlns:p14="http://schemas.microsoft.com/office/powerpoint/2010/main" val="163894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лены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xmlns="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xmlns="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xmlns="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xmlns="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xmlns="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xmlns="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xmlns="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xmlns="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xmlns="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xmlns="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9" name="Рисунок 15">
            <a:extLst>
              <a:ext uri="{FF2B5EF4-FFF2-40B4-BE49-F238E27FC236}">
                <a16:creationId xmlns:a16="http://schemas.microsoft.com/office/drawing/2014/main" xmlns="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0" name="Рисунок 15">
            <a:extLst>
              <a:ext uri="{FF2B5EF4-FFF2-40B4-BE49-F238E27FC236}">
                <a16:creationId xmlns:a16="http://schemas.microsoft.com/office/drawing/2014/main" xmlns="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1" name="Рисунок 15">
            <a:extLst>
              <a:ext uri="{FF2B5EF4-FFF2-40B4-BE49-F238E27FC236}">
                <a16:creationId xmlns:a16="http://schemas.microsoft.com/office/drawing/2014/main" xmlns="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2" name="Рисунок 15">
            <a:extLst>
              <a:ext uri="{FF2B5EF4-FFF2-40B4-BE49-F238E27FC236}">
                <a16:creationId xmlns:a16="http://schemas.microsoft.com/office/drawing/2014/main" xmlns="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xmlns="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xmlns="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3" name="Рисунок 15">
            <a:extLst>
              <a:ext uri="{FF2B5EF4-FFF2-40B4-BE49-F238E27FC236}">
                <a16:creationId xmlns:a16="http://schemas.microsoft.com/office/drawing/2014/main" xmlns="" id="{FC64B5FD-0E87-4FAB-AFEA-D10DFED9F6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34620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9">
            <a:extLst>
              <a:ext uri="{FF2B5EF4-FFF2-40B4-BE49-F238E27FC236}">
                <a16:creationId xmlns:a16="http://schemas.microsoft.com/office/drawing/2014/main" xmlns="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29FEC1A-545F-4D58-B291-028B7D695567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36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6" y="4962525"/>
            <a:ext cx="35717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001286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xmlns="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243426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0592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6023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Полное имя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 rtl="0"/>
            <a:r>
              <a:rPr lang="ru-RU" noProof="0"/>
              <a:t>Контактный номер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 rtl="0"/>
            <a:r>
              <a:rPr lang="ru-RU" noProof="0"/>
              <a:t>Электронная почта или контакт в социальной сети</a:t>
            </a:r>
          </a:p>
        </p:txBody>
      </p:sp>
    </p:spTree>
    <p:extLst>
      <p:ext uri="{BB962C8B-B14F-4D97-AF65-F5344CB8AC3E}">
        <p14:creationId xmlns="" xmlns:p14="http://schemas.microsoft.com/office/powerpoint/2010/main" val="41008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знакомительные версии мобильных прило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Экрана мобильного телефо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7" y="915497"/>
            <a:ext cx="4666142" cy="4684105"/>
          </a:xfrm>
          <a:prstGeom prst="rect">
            <a:avLst/>
          </a:prstGeom>
        </p:spPr>
      </p:pic>
      <p:pic>
        <p:nvPicPr>
          <p:cNvPr id="9" name="Рисунок 8" descr="Экрана мобильного телефо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29" y="915497"/>
            <a:ext cx="4666142" cy="4684105"/>
          </a:xfrm>
          <a:prstGeom prst="rect">
            <a:avLst/>
          </a:prstGeom>
        </p:spPr>
      </p:pic>
      <p:pic>
        <p:nvPicPr>
          <p:cNvPr id="10" name="Рисунок 9" descr="Экрана мобильного телефо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51" y="915497"/>
            <a:ext cx="4666142" cy="46841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505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Сведения о макете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5505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макета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xmlns="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17714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Сведения о макете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xmlns="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714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макета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xmlns="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69987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Сведения о макете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xmlns="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987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макета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4C4EB921-BD58-4C2E-BDD5-FC8D2629829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51679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xmlns="" id="{3CB44DE3-C599-4EA7-BFDA-4E39AE89FC0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1301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xmlns="" id="{A4392E45-2A0B-49BF-9952-79C42AF8DE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10923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123012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зы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ru-RU" noProof="0"/>
              <a:t>Здесь должен быть отзыв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и должность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ru-RU" noProof="0"/>
              <a:t>Здесь должен быть отзыв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и должность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xmlns="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ru-RU" noProof="0"/>
              <a:t>Здесь должен быть отзыв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и должность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236271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18310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</p:spTree>
    <p:extLst>
      <p:ext uri="{BB962C8B-B14F-4D97-AF65-F5344CB8AC3E}">
        <p14:creationId xmlns="" xmlns:p14="http://schemas.microsoft.com/office/powerpoint/2010/main" val="4186834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>
            <a:extLst>
              <a:ext uri="{FF2B5EF4-FFF2-40B4-BE49-F238E27FC236}">
                <a16:creationId xmlns:a16="http://schemas.microsoft.com/office/drawing/2014/main" xmlns="" id="{81AC65F5-382D-4CF6-95CF-DD3FC6D96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Объект 2">
            <a:extLst>
              <a:ext uri="{FF2B5EF4-FFF2-40B4-BE49-F238E27FC236}">
                <a16:creationId xmlns:a16="http://schemas.microsoft.com/office/drawing/2014/main" xmlns="" id="{DF554488-3F7D-4F3A-9AAF-73FB0977D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962" y="457200"/>
            <a:ext cx="5501126" cy="5411787"/>
          </a:xfrm>
        </p:spPr>
        <p:txBody>
          <a:bodyPr rtlCol="0"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19967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>
            <a:extLst>
              <a:ext uri="{FF2B5EF4-FFF2-40B4-BE49-F238E27FC236}">
                <a16:creationId xmlns:a16="http://schemas.microsoft.com/office/drawing/2014/main" xmlns="" id="{81AC65F5-382D-4CF6-95CF-DD3FC6D96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Рисунок 2">
            <a:extLst>
              <a:ext uri="{FF2B5EF4-FFF2-40B4-BE49-F238E27FC236}">
                <a16:creationId xmlns:a16="http://schemas.microsoft.com/office/drawing/2014/main" xmlns="" id="{56321125-B861-4CD5-8023-6E403517657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4181" y="457201"/>
            <a:ext cx="5504688" cy="5403850"/>
          </a:xfrm>
        </p:spPr>
        <p:txBody>
          <a:bodyPr rtlCol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87718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9">
            <a:extLst>
              <a:ext uri="{FF2B5EF4-FFF2-40B4-BE49-F238E27FC236}">
                <a16:creationId xmlns:a16="http://schemas.microsoft.com/office/drawing/2014/main" xmlns="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rtlCol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</p:spTree>
    <p:extLst>
      <p:ext uri="{BB962C8B-B14F-4D97-AF65-F5344CB8AC3E}">
        <p14:creationId xmlns="" xmlns:p14="http://schemas.microsoft.com/office/powerpoint/2010/main" val="14956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3714746"/>
            <a:ext cx="4416225" cy="2364591"/>
          </a:xfrm>
        </p:spPr>
        <p:txBody>
          <a:bodyPr rtlCol="0" anchor="t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rtlCol="0"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</p:spTree>
    <p:extLst>
      <p:ext uri="{BB962C8B-B14F-4D97-AF65-F5344CB8AC3E}">
        <p14:creationId xmlns="" xmlns:p14="http://schemas.microsoft.com/office/powerpoint/2010/main" val="342066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xmlns="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xmlns="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xmlns="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xmlns="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xmlns="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xmlns="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xmlns="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xmlns="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xmlns="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xmlns="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9" name="Рисунок 15">
            <a:extLst>
              <a:ext uri="{FF2B5EF4-FFF2-40B4-BE49-F238E27FC236}">
                <a16:creationId xmlns:a16="http://schemas.microsoft.com/office/drawing/2014/main" xmlns="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0" name="Рисунок 15">
            <a:extLst>
              <a:ext uri="{FF2B5EF4-FFF2-40B4-BE49-F238E27FC236}">
                <a16:creationId xmlns:a16="http://schemas.microsoft.com/office/drawing/2014/main" xmlns="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1" name="Рисунок 15">
            <a:extLst>
              <a:ext uri="{FF2B5EF4-FFF2-40B4-BE49-F238E27FC236}">
                <a16:creationId xmlns:a16="http://schemas.microsoft.com/office/drawing/2014/main" xmlns="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2" name="Рисунок 15">
            <a:extLst>
              <a:ext uri="{FF2B5EF4-FFF2-40B4-BE49-F238E27FC236}">
                <a16:creationId xmlns:a16="http://schemas.microsoft.com/office/drawing/2014/main" xmlns="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406483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3"/>
            <a:ext cx="5472000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xmlns="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xmlns="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xmlns="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</p:spTree>
    <p:extLst>
      <p:ext uri="{BB962C8B-B14F-4D97-AF65-F5344CB8AC3E}">
        <p14:creationId xmlns="" xmlns:p14="http://schemas.microsoft.com/office/powerpoint/2010/main" val="546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ункта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xmlns="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xmlns="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xmlns="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xmlns="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xmlns="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xmlns="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</p:spTree>
    <p:extLst>
      <p:ext uri="{BB962C8B-B14F-4D97-AF65-F5344CB8AC3E}">
        <p14:creationId xmlns="" xmlns:p14="http://schemas.microsoft.com/office/powerpoint/2010/main" val="304084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3613424"/>
            <a:ext cx="3974900" cy="2465913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rtlCol="0"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Выделенный текст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свой макет экрана</a:t>
            </a:r>
          </a:p>
        </p:txBody>
      </p:sp>
    </p:spTree>
    <p:extLst>
      <p:ext uri="{BB962C8B-B14F-4D97-AF65-F5344CB8AC3E}">
        <p14:creationId xmlns="" xmlns:p14="http://schemas.microsoft.com/office/powerpoint/2010/main" val="774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Строка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8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Раздел 1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8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Раздел 2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Раздел 3</a:t>
            </a:r>
          </a:p>
        </p:txBody>
      </p:sp>
    </p:spTree>
    <p:extLst>
      <p:ext uri="{BB962C8B-B14F-4D97-AF65-F5344CB8AC3E}">
        <p14:creationId xmlns="" xmlns:p14="http://schemas.microsoft.com/office/powerpoint/2010/main" val="23068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rtl="0"/>
            <a:fld id="{4B73C415-D670-4716-A5EC-CC4D52CA2BA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Надпись 12">
            <a:extLst>
              <a:ext uri="{FF2B5EF4-FFF2-40B4-BE49-F238E27FC236}">
                <a16:creationId xmlns:a16="http://schemas.microsoft.com/office/drawing/2014/main" xmlns="" id="{7C7EB16B-9FE5-4954-8D9A-47381E739BF5}"/>
              </a:ext>
            </a:extLst>
          </p:cNvPr>
          <p:cNvSpPr txBox="1"/>
          <p:nvPr userDrawn="1"/>
        </p:nvSpPr>
        <p:spPr>
          <a:xfrm>
            <a:off x="9529311" y="6365363"/>
            <a:ext cx="2047875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rtl="0"/>
            <a:r>
              <a:rPr lang="ru-RU" sz="1200" b="0" noProof="0">
                <a:solidFill>
                  <a:schemeClr val="bg1">
                    <a:lumMod val="65000"/>
                  </a:schemeClr>
                </a:solidFill>
                <a:latin typeface="+mn-lt"/>
              </a:rPr>
              <a:t>ИМЯ ИЛИ ЛОГОТИП</a:t>
            </a:r>
          </a:p>
        </p:txBody>
      </p:sp>
    </p:spTree>
    <p:extLst>
      <p:ext uri="{BB962C8B-B14F-4D97-AF65-F5344CB8AC3E}">
        <p14:creationId xmlns=""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2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50" r:id="rId13"/>
    <p:sldLayoutId id="2147483652" r:id="rId14"/>
    <p:sldLayoutId id="2147483653" r:id="rId15"/>
    <p:sldLayoutId id="2147483668" r:id="rId16"/>
    <p:sldLayoutId id="2147483669" r:id="rId17"/>
    <p:sldLayoutId id="2147483671" r:id="rId18"/>
    <p:sldLayoutId id="2147483672" r:id="rId19"/>
    <p:sldLayoutId id="2147483654" r:id="rId20"/>
    <p:sldLayoutId id="2147483678" r:id="rId21"/>
    <p:sldLayoutId id="2147483655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9" r:id="rId28"/>
    <p:sldLayoutId id="2147483680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sv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7.png"/><Relationship Id="rId1" Type="http://schemas.openxmlformats.org/officeDocument/2006/relationships/video" Target="file:///\\192.168.0.229\Public\&#1054;&#1052;&#1054;\&#1055;&#1056;&#1045;&#1047;&#1045;&#1053;&#1058;&#1040;&#1062;&#1048;&#1071;%20&#1058;&#1040;&#1049;&#1052;%20&#1050;&#1051;&#1059;&#1041;\&#1084;&#1080;&#1085;&#1080;&#1074;&#1080;&#1076;&#1077;&#1086;.avi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4.jpeg"/><Relationship Id="rId5" Type="http://schemas.openxmlformats.org/officeDocument/2006/relationships/image" Target="../media/image13.svg"/><Relationship Id="rId15" Type="http://schemas.openxmlformats.org/officeDocument/2006/relationships/image" Target="../media/image24.png"/><Relationship Id="rId10" Type="http://schemas.openxmlformats.org/officeDocument/2006/relationships/image" Target="../media/image43.jpeg"/><Relationship Id="rId4" Type="http://schemas.openxmlformats.org/officeDocument/2006/relationships/image" Target="../media/image40.png"/><Relationship Id="rId9" Type="http://schemas.openxmlformats.org/officeDocument/2006/relationships/image" Target="../media/image17.sv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jpeg"/><Relationship Id="rId7" Type="http://schemas.openxmlformats.org/officeDocument/2006/relationships/image" Target="../media/image53.svg"/><Relationship Id="rId12" Type="http://schemas.openxmlformats.org/officeDocument/2006/relationships/hyperlink" Target="http://www.cspsid-kalin.spb.r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11" Type="http://schemas.openxmlformats.org/officeDocument/2006/relationships/image" Target="../media/image57.svg"/><Relationship Id="rId10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\\192.168.0.229\Public\&#1054;&#1052;&#1054;\&#1055;&#1056;&#1045;&#1047;&#1045;&#1053;&#1058;&#1040;&#1062;&#1048;&#1071;%20&#1058;&#1040;&#1049;&#1052;%20&#1050;&#1051;&#1059;&#1041;\VARIANT%207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18" Type="http://schemas.openxmlformats.org/officeDocument/2006/relationships/image" Target="../media/image18.jpeg"/><Relationship Id="rId3" Type="http://schemas.openxmlformats.org/officeDocument/2006/relationships/image" Target="../media/image10.jpeg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19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ве девочки смотрят на экран ноутбука">
            <a:extLst>
              <a:ext uri="{FF2B5EF4-FFF2-40B4-BE49-F238E27FC236}">
                <a16:creationId xmlns:a16="http://schemas.microsoft.com/office/drawing/2014/main" xmlns="" id="{F05D089D-7A15-41BC-B971-911CC28C4A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-1362"/>
            <a:ext cx="12187353" cy="7080069"/>
          </a:xfr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93CFE69-79B0-440B-949E-DA17AD834A10}"/>
              </a:ext>
            </a:extLst>
          </p:cNvPr>
          <p:cNvSpPr/>
          <p:nvPr/>
        </p:nvSpPr>
        <p:spPr>
          <a:xfrm>
            <a:off x="6350288" y="0"/>
            <a:ext cx="3979575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9" name="Надпись 18">
            <a:extLst>
              <a:ext uri="{FF2B5EF4-FFF2-40B4-BE49-F238E27FC236}">
                <a16:creationId xmlns:a16="http://schemas.microsoft.com/office/drawing/2014/main" xmlns="" id="{5170152F-4BDD-EA4D-B3D1-E9A87974CFC0}"/>
              </a:ext>
            </a:extLst>
          </p:cNvPr>
          <p:cNvSpPr txBox="1"/>
          <p:nvPr/>
        </p:nvSpPr>
        <p:spPr bwMode="gray">
          <a:xfrm>
            <a:off x="6433190" y="1557338"/>
            <a:ext cx="298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90000"/>
              </a:lnSpc>
            </a:pPr>
            <a:r>
              <a:rPr lang="ru-RU" sz="2000" b="1" noProof="1" smtClean="0">
                <a:gradFill>
                  <a:gsLst>
                    <a:gs pos="0">
                      <a:schemeClr val="accent1"/>
                    </a:gs>
                    <a:gs pos="513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</a:rPr>
              <a:t>Калининский район</a:t>
            </a:r>
            <a:endParaRPr lang="ru-RU" sz="2000" b="1" noProof="1">
              <a:gradFill>
                <a:gsLst>
                  <a:gs pos="0">
                    <a:schemeClr val="accent1"/>
                  </a:gs>
                  <a:gs pos="513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415088" y="2085976"/>
            <a:ext cx="3857624" cy="2678624"/>
          </a:xfrm>
        </p:spPr>
        <p:txBody>
          <a:bodyPr rtlCol="0"/>
          <a:lstStyle/>
          <a:p>
            <a:pPr rtl="0"/>
            <a:r>
              <a:rPr lang="ru-RU" sz="4000" dirty="0" smtClean="0"/>
              <a:t>Тайм-клуб как технология социальной  адаптации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</a:extLst>
          </p:cNvPr>
          <p:cNvCxnSpPr>
            <a:cxnSpLocks/>
          </p:cNvCxnSpPr>
          <p:nvPr/>
        </p:nvCxnSpPr>
        <p:spPr>
          <a:xfrm>
            <a:off x="6539896" y="4876800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539896" y="4962524"/>
            <a:ext cx="3571782" cy="1559563"/>
          </a:xfrm>
        </p:spPr>
        <p:txBody>
          <a:bodyPr rtlCol="0"/>
          <a:lstStyle/>
          <a:p>
            <a:pPr rtl="0"/>
            <a:r>
              <a:rPr lang="ru-RU" dirty="0" smtClean="0"/>
              <a:t>Стрекач Н.К.</a:t>
            </a:r>
          </a:p>
          <a:p>
            <a:pPr rtl="0"/>
            <a:r>
              <a:rPr lang="ru-RU" dirty="0" err="1" smtClean="0"/>
              <a:t>СПбГБУСОН</a:t>
            </a:r>
            <a:r>
              <a:rPr lang="ru-RU" dirty="0" smtClean="0"/>
              <a:t> «</a:t>
            </a:r>
            <a:r>
              <a:rPr lang="ru-RU" dirty="0" err="1" smtClean="0"/>
              <a:t>ЦСПСиД</a:t>
            </a:r>
            <a:r>
              <a:rPr lang="ru-RU" dirty="0" smtClean="0"/>
              <a:t> Калининского района»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195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flythrough hasBounce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F56829-C303-4112-9567-7E68C7E8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25" y="270075"/>
            <a:ext cx="4625775" cy="432000"/>
          </a:xfrm>
        </p:spPr>
        <p:txBody>
          <a:bodyPr rtlCol="0"/>
          <a:lstStyle/>
          <a:p>
            <a:pPr rtl="0"/>
            <a:r>
              <a:rPr lang="ru-RU" dirty="0" smtClean="0"/>
              <a:t>Паспорт тайм-клуба </a:t>
            </a:r>
            <a:endParaRPr lang="ru-RU" dirty="0"/>
          </a:p>
        </p:txBody>
      </p:sp>
      <p:graphicFrame>
        <p:nvGraphicFramePr>
          <p:cNvPr id="6" name="Таблица 5">
            <a:extLst>
              <a:ext uri="{FF2B5EF4-FFF2-40B4-BE49-F238E27FC236}">
                <a16:creationId xmlns:a16="http://schemas.microsoft.com/office/drawing/2014/main" xmlns="" id="{22E20B33-36F5-422B-9A70-C5340F300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68157038"/>
              </p:ext>
            </p:extLst>
          </p:nvPr>
        </p:nvGraphicFramePr>
        <p:xfrm>
          <a:off x="209550" y="809624"/>
          <a:ext cx="5838825" cy="362775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170941">
                  <a:extLst>
                    <a:ext uri="{9D8B030D-6E8A-4147-A177-3AD203B41FA5}">
                      <a16:colId xmlns:a16="http://schemas.microsoft.com/office/drawing/2014/main" xmlns="" val="1173992025"/>
                    </a:ext>
                  </a:extLst>
                </a:gridCol>
                <a:gridCol w="2667884">
                  <a:extLst>
                    <a:ext uri="{9D8B030D-6E8A-4147-A177-3AD203B41FA5}">
                      <a16:colId xmlns:a16="http://schemas.microsoft.com/office/drawing/2014/main" xmlns="" val="3778082769"/>
                    </a:ext>
                  </a:extLst>
                </a:gridCol>
              </a:tblGrid>
              <a:tr h="2828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Площадь</a:t>
                      </a:r>
                      <a:r>
                        <a:rPr lang="ru-RU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помещения</a:t>
                      </a:r>
                      <a:endParaRPr lang="ru-R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217 кв.м.</a:t>
                      </a:r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7223600"/>
                  </a:ext>
                </a:extLst>
              </a:tr>
              <a:tr h="282869">
                <a:tc>
                  <a:txBody>
                    <a:bodyPr/>
                    <a:lstStyle/>
                    <a:p>
                      <a:pPr algn="l" rtl="0" fontAlgn="b"/>
                      <a:endParaRPr lang="ru-RU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4300830"/>
                  </a:ext>
                </a:extLst>
              </a:tr>
              <a:tr h="4808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</a:t>
                      </a:r>
                      <a:r>
                        <a:rPr lang="ru-RU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посещений </a:t>
                      </a:r>
                    </a:p>
                    <a:p>
                      <a:pPr algn="l" rtl="0" fontAlgn="b"/>
                      <a:r>
                        <a:rPr lang="ru-RU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год </a:t>
                      </a:r>
                      <a:endParaRPr lang="ru-RU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19 728</a:t>
                      </a:r>
                      <a:r>
                        <a:rPr lang="ru-RU" sz="1400" b="0" i="0" u="none" strike="noStrike" baseline="0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7728417"/>
                  </a:ext>
                </a:extLst>
              </a:tr>
              <a:tr h="2828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день </a:t>
                      </a:r>
                      <a:endParaRPr lang="ru-RU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54 </a:t>
                      </a:r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7078208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0" indent="0" algn="l" rtl="0" fontAlgn="b">
                        <a:buFont typeface="Arial" panose="020B0604020202020204" pitchFamily="34" charset="0"/>
                        <a:buNone/>
                      </a:pPr>
                      <a:r>
                        <a:rPr lang="ru-RU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посетителей в год </a:t>
                      </a:r>
                      <a:endParaRPr lang="ru-R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2520710"/>
                  </a:ext>
                </a:extLst>
              </a:tr>
              <a:tr h="2828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взрослых </a:t>
                      </a:r>
                      <a:endParaRPr lang="ru-RU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1 516 чел.</a:t>
                      </a:r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9742177"/>
                  </a:ext>
                </a:extLst>
              </a:tr>
              <a:tr h="2828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детей </a:t>
                      </a:r>
                      <a:endParaRPr lang="ru-RU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5 276 чел. </a:t>
                      </a:r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6649893"/>
                  </a:ext>
                </a:extLst>
              </a:tr>
              <a:tr h="282869">
                <a:tc>
                  <a:txBody>
                    <a:bodyPr/>
                    <a:lstStyle/>
                    <a:p>
                      <a:pPr marL="0" indent="0" algn="l" rtl="0" fontAlgn="b">
                        <a:buFont typeface="Arial" panose="020B0604020202020204" pitchFamily="34" charset="0"/>
                        <a:buNone/>
                      </a:pPr>
                      <a:endParaRPr lang="ru-RU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5679637"/>
                  </a:ext>
                </a:extLst>
              </a:tr>
              <a:tr h="311156">
                <a:tc>
                  <a:txBody>
                    <a:bodyPr/>
                    <a:lstStyle/>
                    <a:p>
                      <a:pPr marL="0" indent="0" algn="l" rtl="0" fontAlgn="b">
                        <a:buFont typeface="Arial" panose="020B0604020202020204" pitchFamily="34" charset="0"/>
                        <a:buNone/>
                      </a:pPr>
                      <a:r>
                        <a:rPr lang="ru-RU" sz="16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Штатная численность </a:t>
                      </a:r>
                      <a:endParaRPr lang="ru-RU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7003364"/>
                  </a:ext>
                </a:extLst>
              </a:tr>
              <a:tr h="282869">
                <a:tc>
                  <a:txBody>
                    <a:bodyPr/>
                    <a:lstStyle/>
                    <a:p>
                      <a:pPr marL="171450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</a:t>
                      </a:r>
                      <a:endParaRPr lang="ru-RU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6,5 шт.ед. </a:t>
                      </a:r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5552400"/>
                  </a:ext>
                </a:extLst>
              </a:tr>
              <a:tr h="282869">
                <a:tc>
                  <a:txBody>
                    <a:bodyPr/>
                    <a:lstStyle/>
                    <a:p>
                      <a:pPr marL="171450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течение дня</a:t>
                      </a:r>
                      <a:endParaRPr lang="ru-RU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 чел. </a:t>
                      </a:r>
                      <a:endParaRPr lang="ru-R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4338634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692A082-E7C9-4130-803D-B3FC802F6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10</a:t>
            </a:fld>
            <a:endParaRPr lang="ru-RU"/>
          </a:p>
        </p:txBody>
      </p:sp>
      <p:graphicFrame>
        <p:nvGraphicFramePr>
          <p:cNvPr id="5" name="Таблица 4">
            <a:extLst>
              <a:ext uri="{FF2B5EF4-FFF2-40B4-BE49-F238E27FC236}">
                <a16:creationId xmlns:a16="http://schemas.microsoft.com/office/drawing/2014/main" xmlns="" id="{8F384FA6-319C-4977-ABA7-91C14C557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5712044"/>
              </p:ext>
            </p:extLst>
          </p:nvPr>
        </p:nvGraphicFramePr>
        <p:xfrm>
          <a:off x="6324600" y="104776"/>
          <a:ext cx="5334000" cy="60579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230746">
                  <a:extLst>
                    <a:ext uri="{9D8B030D-6E8A-4147-A177-3AD203B41FA5}">
                      <a16:colId xmlns:a16="http://schemas.microsoft.com/office/drawing/2014/main" xmlns="" val="1173992025"/>
                    </a:ext>
                  </a:extLst>
                </a:gridCol>
                <a:gridCol w="1103254">
                  <a:extLst>
                    <a:ext uri="{9D8B030D-6E8A-4147-A177-3AD203B41FA5}">
                      <a16:colId xmlns:a16="http://schemas.microsoft.com/office/drawing/2014/main" xmlns="" val="115202853"/>
                    </a:ext>
                  </a:extLst>
                </a:gridCol>
              </a:tblGrid>
              <a:tr h="1451279"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 smtClean="0"/>
                        <a:t>Наименование показателей эффективности </a:t>
                      </a:r>
                      <a:endParaRPr lang="en-US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noProof="0" dirty="0" smtClean="0">
                          <a:latin typeface="+mn-lt"/>
                        </a:rPr>
                        <a:t>Количественные показатели </a:t>
                      </a:r>
                      <a:br>
                        <a:rPr lang="ru-RU" sz="1400" b="0" noProof="0" dirty="0" smtClean="0">
                          <a:latin typeface="+mn-lt"/>
                        </a:rPr>
                      </a:br>
                      <a:r>
                        <a:rPr lang="ru-RU" sz="1400" b="0" noProof="0" dirty="0" smtClean="0">
                          <a:latin typeface="+mn-lt"/>
                        </a:rPr>
                        <a:t>в год</a:t>
                      </a:r>
                      <a:endParaRPr lang="ru" sz="1400" b="0" noProof="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7223600"/>
                  </a:ext>
                </a:extLst>
              </a:tr>
              <a:tr h="1306202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 smtClean="0"/>
                        <a:t>В</a:t>
                      </a:r>
                      <a:r>
                        <a:rPr lang="ru" sz="1600" b="1" noProof="0" dirty="0" smtClean="0"/>
                        <a:t>ыявлено</a:t>
                      </a:r>
                      <a:r>
                        <a:rPr lang="ru" sz="1600" b="1" baseline="0" noProof="0" dirty="0" smtClean="0"/>
                        <a:t> подростков группы риска </a:t>
                      </a:r>
                      <a:endParaRPr lang="ru" sz="1600" b="1" noProof="0" dirty="0"/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ru" sz="1600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415</a:t>
                      </a:r>
                      <a:r>
                        <a:rPr lang="ru" sz="1600" baseline="0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" sz="1600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чел. </a:t>
                      </a:r>
                      <a:endParaRPr lang="ru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3495943"/>
                  </a:ext>
                </a:extLst>
              </a:tr>
              <a:tr h="707138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 smtClean="0"/>
                        <a:t>О</a:t>
                      </a:r>
                      <a:r>
                        <a:rPr lang="ru" sz="1600" b="1" noProof="0" dirty="0" smtClean="0"/>
                        <a:t>рганизовано социальное</a:t>
                      </a:r>
                      <a:r>
                        <a:rPr lang="ru" sz="1600" b="1" baseline="0" noProof="0" dirty="0" smtClean="0"/>
                        <a:t> обслуживание </a:t>
                      </a:r>
                      <a:r>
                        <a:rPr lang="ru" sz="1600" b="1" noProof="0" dirty="0" smtClean="0"/>
                        <a:t>  </a:t>
                      </a:r>
                      <a:endParaRPr lang="ru" sz="1600" b="1" noProof="0" dirty="0"/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ru" sz="1600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602 чел.</a:t>
                      </a:r>
                      <a:endParaRPr lang="ru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2132828"/>
                  </a:ext>
                </a:extLst>
              </a:tr>
              <a:tr h="916661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 smtClean="0"/>
                        <a:t>П</a:t>
                      </a:r>
                      <a:r>
                        <a:rPr lang="ru" sz="1600" b="1" noProof="0" dirty="0" smtClean="0"/>
                        <a:t>редотвращено совершение повторных</a:t>
                      </a:r>
                      <a:r>
                        <a:rPr lang="ru" sz="1600" b="1" baseline="0" noProof="0" dirty="0" smtClean="0"/>
                        <a:t> правонарушений </a:t>
                      </a:r>
                      <a:endParaRPr lang="ru" sz="1600" b="1" noProof="0" dirty="0"/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ru" sz="1600" baseline="0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326 чел. </a:t>
                      </a:r>
                      <a:endParaRPr lang="ru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4300830"/>
                  </a:ext>
                </a:extLst>
              </a:tr>
              <a:tr h="83831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 smtClean="0"/>
                        <a:t>К</a:t>
                      </a:r>
                      <a:r>
                        <a:rPr lang="ru" sz="1600" b="1" noProof="0" dirty="0" smtClean="0"/>
                        <a:t>оличество функционирующих</a:t>
                      </a:r>
                      <a:r>
                        <a:rPr lang="ru" sz="1600" b="1" baseline="0" noProof="0" dirty="0" smtClean="0"/>
                        <a:t> клубов </a:t>
                      </a:r>
                      <a:endParaRPr lang="ru" sz="1600" b="1" noProof="0" dirty="0"/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ru" sz="1600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ед. </a:t>
                      </a:r>
                      <a:endParaRPr lang="ru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7728417"/>
                  </a:ext>
                </a:extLst>
              </a:tr>
              <a:tr h="83831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 smtClean="0"/>
                        <a:t>П</a:t>
                      </a:r>
                      <a:r>
                        <a:rPr lang="ru" sz="1600" b="1" noProof="0" dirty="0" smtClean="0"/>
                        <a:t>ривлечено волонтёров</a:t>
                      </a:r>
                      <a:endParaRPr lang="ru" sz="1600" b="1" noProof="0" dirty="0"/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ru" sz="1600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51 чел. </a:t>
                      </a:r>
                      <a:endParaRPr lang="ru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7078208"/>
                  </a:ext>
                </a:extLst>
              </a:tr>
            </a:tbl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541465346"/>
              </p:ext>
            </p:extLst>
          </p:nvPr>
        </p:nvGraphicFramePr>
        <p:xfrm>
          <a:off x="306386" y="5034330"/>
          <a:ext cx="5632859" cy="1549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71675" y="4437379"/>
            <a:ext cx="343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Стоимость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04615" y="6446806"/>
            <a:ext cx="4131510" cy="2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Турбина Администрация логотип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80669" y="5892800"/>
            <a:ext cx="1074263" cy="965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30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5956300" y="6376945"/>
            <a:ext cx="5779825" cy="333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 rtlCol="0"/>
          <a:lstStyle/>
          <a:p>
            <a:pPr rtl="0"/>
            <a:r>
              <a:rPr lang="ru-RU" dirty="0" smtClean="0"/>
              <a:t>Стратегия развития</a:t>
            </a:r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3E48293B-B086-4048-863C-47E7C47880A1}"/>
              </a:ext>
            </a:extLst>
          </p:cNvPr>
          <p:cNvCxnSpPr>
            <a:cxnSpLocks/>
          </p:cNvCxnSpPr>
          <p:nvPr/>
        </p:nvCxnSpPr>
        <p:spPr bwMode="lt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 rtlCol="0"/>
          <a:lstStyle/>
          <a:p>
            <a:pPr rtl="0"/>
            <a:r>
              <a:rPr lang="ru-RU" dirty="0" smtClean="0"/>
              <a:t>создание сети ново форматных социальных служб для детей и их родителей </a:t>
            </a:r>
          </a:p>
          <a:p>
            <a:pPr rtl="0"/>
            <a:r>
              <a:rPr lang="ru-RU" dirty="0" smtClean="0"/>
              <a:t>– «Тайм-клубов»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5860339-31F7-4884-957E-5C40F818EBB8}"/>
              </a:ext>
            </a:extLst>
          </p:cNvPr>
          <p:cNvSpPr/>
          <p:nvPr/>
        </p:nvSpPr>
        <p:spPr>
          <a:xfrm>
            <a:off x="6630791" y="2392220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25" name="Рисунок 24" descr="Золотые слитки">
            <a:extLst>
              <a:ext uri="{FF2B5EF4-FFF2-40B4-BE49-F238E27FC236}">
                <a16:creationId xmlns:a16="http://schemas.microsoft.com/office/drawing/2014/main" xmlns="" id="{7CF8B318-D925-4AA4-A626-B915F8B960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29925" y="2691354"/>
            <a:ext cx="516155" cy="516155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9002" y="3880338"/>
            <a:ext cx="2178000" cy="970191"/>
          </a:xfrm>
        </p:spPr>
        <p:txBody>
          <a:bodyPr rtlCol="0"/>
          <a:lstStyle/>
          <a:p>
            <a:pPr rtl="0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Современное пространство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45C26E9A-3991-49A2-8D63-94C577E8A0AC}"/>
              </a:ext>
            </a:extLst>
          </p:cNvPr>
          <p:cNvCxnSpPr>
            <a:cxnSpLocks/>
          </p:cNvCxnSpPr>
          <p:nvPr/>
        </p:nvCxnSpPr>
        <p:spPr>
          <a:xfrm>
            <a:off x="6414002" y="4646026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6475" y="4796094"/>
            <a:ext cx="2100263" cy="720000"/>
          </a:xfrm>
        </p:spPr>
        <p:txBody>
          <a:bodyPr rtlCol="0"/>
          <a:lstStyle/>
          <a:p>
            <a:pPr rtl="0"/>
            <a:r>
              <a:rPr lang="ru-RU" b="1" dirty="0" smtClean="0"/>
              <a:t>профилактика безнадзорности несовершеннолетних</a:t>
            </a:r>
          </a:p>
          <a:p>
            <a:pPr rtl="0"/>
            <a:r>
              <a:rPr lang="ru-RU" b="1" dirty="0" smtClean="0"/>
              <a:t>повышение уровня родительской компетентности</a:t>
            </a:r>
            <a:endParaRPr lang="ru-RU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56960D0-0A22-4E28-82F3-B9AA805E96A4}"/>
              </a:ext>
            </a:extLst>
          </p:cNvPr>
          <p:cNvSpPr/>
          <p:nvPr/>
        </p:nvSpPr>
        <p:spPr>
          <a:xfrm>
            <a:off x="8545316" y="2392220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29" name="Рисунок 28" descr="Карандаш">
            <a:extLst>
              <a:ext uri="{FF2B5EF4-FFF2-40B4-BE49-F238E27FC236}">
                <a16:creationId xmlns:a16="http://schemas.microsoft.com/office/drawing/2014/main" xmlns="" id="{87645AAE-99D6-4DF7-BBA8-ACD6942E16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844450" y="2691354"/>
            <a:ext cx="516155" cy="516155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2527" y="3868616"/>
            <a:ext cx="1800000" cy="691662"/>
          </a:xfrm>
        </p:spPr>
        <p:txBody>
          <a:bodyPr rtlCol="0"/>
          <a:lstStyle/>
          <a:p>
            <a:pPr rtl="0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Свободное общение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4EAA895A-8A04-4C68-83A5-3E4F5209FB7E}"/>
              </a:ext>
            </a:extLst>
          </p:cNvPr>
          <p:cNvCxnSpPr>
            <a:cxnSpLocks/>
          </p:cNvCxnSpPr>
          <p:nvPr/>
        </p:nvCxnSpPr>
        <p:spPr>
          <a:xfrm>
            <a:off x="8328527" y="4646026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02527" y="4796094"/>
            <a:ext cx="1800000" cy="720000"/>
          </a:xfrm>
        </p:spPr>
        <p:txBody>
          <a:bodyPr rtlCol="0"/>
          <a:lstStyle/>
          <a:p>
            <a:pPr rtl="0"/>
            <a:r>
              <a:rPr lang="ru-RU" b="1" dirty="0" smtClean="0"/>
              <a:t>социализация </a:t>
            </a:r>
          </a:p>
          <a:p>
            <a:pPr rtl="0"/>
            <a:r>
              <a:rPr lang="ru-RU" b="1" dirty="0" smtClean="0"/>
              <a:t>профориентация</a:t>
            </a:r>
          </a:p>
          <a:p>
            <a:pPr rtl="0"/>
            <a:r>
              <a:rPr lang="ru-RU" b="1" dirty="0" smtClean="0"/>
              <a:t>укрепление семейных ценностей</a:t>
            </a:r>
          </a:p>
          <a:p>
            <a:pPr rtl="0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AEBBE7F-98BB-4059-8F15-7198C7DAC337}"/>
              </a:ext>
            </a:extLst>
          </p:cNvPr>
          <p:cNvSpPr/>
          <p:nvPr/>
        </p:nvSpPr>
        <p:spPr>
          <a:xfrm>
            <a:off x="10459841" y="2392220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27" name="Рисунок 26" descr="Монеты">
            <a:extLst>
              <a:ext uri="{FF2B5EF4-FFF2-40B4-BE49-F238E27FC236}">
                <a16:creationId xmlns:a16="http://schemas.microsoft.com/office/drawing/2014/main" xmlns="" id="{2BC353DF-7455-49A6-8C40-1E0630E1DA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58975" y="2691354"/>
            <a:ext cx="516155" cy="516155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63908" y="3915508"/>
            <a:ext cx="1717974" cy="539853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Выбор занятий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59D2C94E-1924-4389-B84A-2828D610B220}"/>
              </a:ext>
            </a:extLst>
          </p:cNvPr>
          <p:cNvCxnSpPr>
            <a:cxnSpLocks/>
          </p:cNvCxnSpPr>
          <p:nvPr/>
        </p:nvCxnSpPr>
        <p:spPr>
          <a:xfrm>
            <a:off x="10243052" y="4646026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17051" y="4796094"/>
            <a:ext cx="1870161" cy="720000"/>
          </a:xfrm>
        </p:spPr>
        <p:txBody>
          <a:bodyPr rtlCol="0"/>
          <a:lstStyle/>
          <a:p>
            <a:pPr rtl="0"/>
            <a:r>
              <a:rPr lang="ru-RU" b="1" dirty="0" smtClean="0"/>
              <a:t>развитие творческого потенциала</a:t>
            </a:r>
          </a:p>
          <a:p>
            <a:pPr rtl="0"/>
            <a:r>
              <a:rPr lang="ru-RU" dirty="0" smtClean="0"/>
              <a:t> </a:t>
            </a:r>
            <a:r>
              <a:rPr lang="ru-RU" b="1" dirty="0" smtClean="0"/>
              <a:t>личностный рост</a:t>
            </a:r>
            <a:endParaRPr lang="ru-RU" b="1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11</a:t>
            </a:fld>
            <a:endParaRPr lang="ru-RU"/>
          </a:p>
        </p:txBody>
      </p:sp>
      <p:pic>
        <p:nvPicPr>
          <p:cNvPr id="2050" name="Picture 2" descr="https://i.ytimg.com/vi/SAbSjk4_ymU/maxresdefault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790"/>
          <a:stretch/>
        </p:blipFill>
        <p:spPr bwMode="auto">
          <a:xfrm>
            <a:off x="7913016" y="1005114"/>
            <a:ext cx="2097787" cy="1358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spsid-kalin.spb.ru/media/165/news/7886/images/%D1%84%D0%BE%D1%82%D0%BA%D0%B8%20%D0%BA%20%D0%BA%D0%B2%D0%B5%D1%81%D1%82%D1%83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71" y="967184"/>
            <a:ext cx="1505838" cy="26770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spsid-kalin.spb.ru/media/165/news/16197/images/6tVCpAgkyu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72" y="1028521"/>
            <a:ext cx="2008032" cy="2677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 descr="_1_~2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26052" t="3333" r="19651" b="14444"/>
          <a:stretch>
            <a:fillRect/>
          </a:stretch>
        </p:blipFill>
        <p:spPr>
          <a:xfrm>
            <a:off x="1052914" y="-123825"/>
            <a:ext cx="4230171" cy="49480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049" name="Волна 2048"/>
          <p:cNvSpPr/>
          <p:nvPr/>
        </p:nvSpPr>
        <p:spPr>
          <a:xfrm>
            <a:off x="2332133" y="1081598"/>
            <a:ext cx="1095957" cy="696402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Тайм-клуб Академический</a:t>
            </a:r>
            <a:endParaRPr lang="ru-RU" sz="900" dirty="0"/>
          </a:p>
        </p:txBody>
      </p:sp>
      <p:sp>
        <p:nvSpPr>
          <p:cNvPr id="37" name="Волна 36"/>
          <p:cNvSpPr/>
          <p:nvPr/>
        </p:nvSpPr>
        <p:spPr>
          <a:xfrm>
            <a:off x="3644803" y="2657994"/>
            <a:ext cx="1085421" cy="675846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Тайм-клуб Пискарёвка</a:t>
            </a:r>
            <a:endParaRPr lang="ru-RU" sz="1100" dirty="0"/>
          </a:p>
        </p:txBody>
      </p:sp>
      <p:sp>
        <p:nvSpPr>
          <p:cNvPr id="38" name="Волна 37"/>
          <p:cNvSpPr/>
          <p:nvPr/>
        </p:nvSpPr>
        <p:spPr>
          <a:xfrm>
            <a:off x="2898285" y="1806089"/>
            <a:ext cx="1244600" cy="772451"/>
          </a:xfrm>
          <a:prstGeom prst="wave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Тайм-клуб на Гражданском</a:t>
            </a:r>
            <a:endParaRPr lang="ru-RU" sz="1200" dirty="0"/>
          </a:p>
        </p:txBody>
      </p:sp>
      <p:sp>
        <p:nvSpPr>
          <p:cNvPr id="39" name="Волна 38"/>
          <p:cNvSpPr/>
          <p:nvPr/>
        </p:nvSpPr>
        <p:spPr>
          <a:xfrm>
            <a:off x="1915037" y="2981026"/>
            <a:ext cx="1078231" cy="611387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Тайм-клуб Финляндский </a:t>
            </a:r>
            <a:endParaRPr lang="ru-RU" sz="1100" dirty="0"/>
          </a:p>
        </p:txBody>
      </p:sp>
      <p:sp>
        <p:nvSpPr>
          <p:cNvPr id="40" name="Волна 39"/>
          <p:cNvSpPr/>
          <p:nvPr/>
        </p:nvSpPr>
        <p:spPr>
          <a:xfrm>
            <a:off x="4408975" y="1191237"/>
            <a:ext cx="1057373" cy="662812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Тайм-клуб 21</a:t>
            </a:r>
            <a:endParaRPr lang="ru-RU" sz="1100" dirty="0"/>
          </a:p>
        </p:txBody>
      </p:sp>
      <p:sp>
        <p:nvSpPr>
          <p:cNvPr id="41" name="Волна 40"/>
          <p:cNvSpPr/>
          <p:nvPr/>
        </p:nvSpPr>
        <p:spPr>
          <a:xfrm>
            <a:off x="3611354" y="505252"/>
            <a:ext cx="1018266" cy="655043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Тайм-клуб Прометей</a:t>
            </a:r>
            <a:endParaRPr lang="ru-RU" sz="1100" dirty="0"/>
          </a:p>
        </p:txBody>
      </p:sp>
      <p:sp>
        <p:nvSpPr>
          <p:cNvPr id="42" name="Волна 41"/>
          <p:cNvSpPr/>
          <p:nvPr/>
        </p:nvSpPr>
        <p:spPr>
          <a:xfrm>
            <a:off x="2366754" y="255906"/>
            <a:ext cx="1011446" cy="659004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Тайм-клуб</a:t>
            </a:r>
            <a:r>
              <a:rPr lang="ru-RU" sz="1200" dirty="0" smtClean="0"/>
              <a:t> Северный </a:t>
            </a:r>
            <a:endParaRPr lang="ru-RU" sz="1200" dirty="0"/>
          </a:p>
        </p:txBody>
      </p:sp>
      <p:pic>
        <p:nvPicPr>
          <p:cNvPr id="35" name="Рисунок 34" descr="Турбина Администрация логотип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833562" y="5795797"/>
            <a:ext cx="1182226" cy="1062203"/>
          </a:xfrm>
          <a:prstGeom prst="rect">
            <a:avLst/>
          </a:prstGeom>
        </p:spPr>
      </p:pic>
      <p:pic>
        <p:nvPicPr>
          <p:cNvPr id="36" name="минивидео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6" cstate="print"/>
          <a:stretch>
            <a:fillRect/>
          </a:stretch>
        </p:blipFill>
        <p:spPr>
          <a:xfrm>
            <a:off x="7905750" y="2457450"/>
            <a:ext cx="2133600" cy="1200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67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AEC97E-A437-4843-81CB-2F215D3EA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47334"/>
            <a:ext cx="11340000" cy="432000"/>
          </a:xfrm>
        </p:spPr>
        <p:txBody>
          <a:bodyPr rtlCol="0"/>
          <a:lstStyle/>
          <a:p>
            <a:pPr rtl="0"/>
            <a:r>
              <a:rPr lang="ru-RU" dirty="0" smtClean="0"/>
              <a:t>Отзывы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3659FA1-93D3-46F2-9245-9BB2309C53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20436" y="854196"/>
            <a:ext cx="4761163" cy="2858536"/>
          </a:xfrm>
        </p:spPr>
        <p:txBody>
          <a:bodyPr rtlCol="0"/>
          <a:lstStyle/>
          <a:p>
            <a:pPr rtl="0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Равнобедренный треугольник 32">
            <a:extLst>
              <a:ext uri="{FF2B5EF4-FFF2-40B4-BE49-F238E27FC236}">
                <a16:creationId xmlns="" xmlns:a16="http://schemas.microsoft.com/office/drawing/2014/main" id="{2651CFC8-4C75-4552-B304-9F0895B0DDAD}"/>
              </a:ext>
            </a:extLst>
          </p:cNvPr>
          <p:cNvSpPr/>
          <p:nvPr/>
        </p:nvSpPr>
        <p:spPr>
          <a:xfrm rot="8031906" flipH="1">
            <a:off x="2248045" y="3292423"/>
            <a:ext cx="1199086" cy="16383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i="0">
              <a:solidFill>
                <a:schemeClr val="tx2"/>
              </a:solidFill>
            </a:endParaRPr>
          </a:p>
        </p:txBody>
      </p:sp>
      <p:sp>
        <p:nvSpPr>
          <p:cNvPr id="36" name="Равнобедренный треугольник 35">
            <a:extLst>
              <a:ext uri="{FF2B5EF4-FFF2-40B4-BE49-F238E27FC236}">
                <a16:creationId xmlns="" xmlns:a16="http://schemas.microsoft.com/office/drawing/2014/main" id="{8C60CF3E-F7CF-4588-94B7-06B17195A378}"/>
              </a:ext>
            </a:extLst>
          </p:cNvPr>
          <p:cNvSpPr/>
          <p:nvPr/>
        </p:nvSpPr>
        <p:spPr>
          <a:xfrm rot="8031906" flipV="1">
            <a:off x="6022695" y="3334661"/>
            <a:ext cx="1199086" cy="16383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i="0">
              <a:solidFill>
                <a:schemeClr val="tx2"/>
              </a:solidFill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36D1E065-62B5-4D94-BE31-531E357C79F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67822" y="3923170"/>
            <a:ext cx="5426578" cy="2725322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Никто ни разу не опоздал на собрание!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="" xmlns:a16="http://schemas.microsoft.com/office/drawing/2014/main" id="{44354466-168C-4056-96E7-4D2ABD37307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18910" y="360948"/>
            <a:ext cx="4247165" cy="3033395"/>
          </a:xfrm>
        </p:spPr>
        <p:txBody>
          <a:bodyPr rtlCol="0"/>
          <a:lstStyle/>
          <a:p>
            <a:pPr rtl="0"/>
            <a:r>
              <a:rPr 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Все шло как по маслу!</a:t>
            </a:r>
          </a:p>
        </p:txBody>
      </p:sp>
      <p:sp>
        <p:nvSpPr>
          <p:cNvPr id="34" name="Равнобедренный треугольник 33">
            <a:extLst>
              <a:ext uri="{FF2B5EF4-FFF2-40B4-BE49-F238E27FC236}">
                <a16:creationId xmlns="" xmlns:a16="http://schemas.microsoft.com/office/drawing/2014/main" id="{B5E8079C-614A-4548-BFAF-AC4A1BC8C9D5}"/>
              </a:ext>
            </a:extLst>
          </p:cNvPr>
          <p:cNvSpPr/>
          <p:nvPr/>
        </p:nvSpPr>
        <p:spPr>
          <a:xfrm rot="13568094">
            <a:off x="10084078" y="2292528"/>
            <a:ext cx="1199086" cy="16383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i="0">
              <a:solidFill>
                <a:schemeClr val="tx2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633E64F-4DBA-44B0-97B6-58474E70EB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12</a:t>
            </a:fld>
            <a:endParaRPr lang="ru-RU"/>
          </a:p>
        </p:txBody>
      </p:sp>
      <p:sp>
        <p:nvSpPr>
          <p:cNvPr id="39" name="Текст 28">
            <a:extLst>
              <a:ext uri="{FF2B5EF4-FFF2-40B4-BE49-F238E27FC236}">
                <a16:creationId xmlns="" xmlns:a16="http://schemas.microsoft.com/office/drawing/2014/main" id="{44354466-168C-4056-96E7-4D2ABD37307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28625" y="3803408"/>
            <a:ext cx="3964596" cy="26107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 шло как по маслу!</a:t>
            </a:r>
          </a:p>
        </p:txBody>
      </p:sp>
      <p:sp>
        <p:nvSpPr>
          <p:cNvPr id="46" name="Равнобедренный треугольник 35">
            <a:extLst>
              <a:ext uri="{FF2B5EF4-FFF2-40B4-BE49-F238E27FC236}">
                <a16:creationId xmlns="" xmlns:a16="http://schemas.microsoft.com/office/drawing/2014/main" id="{8C60CF3E-F7CF-4588-94B7-06B17195A378}"/>
              </a:ext>
            </a:extLst>
          </p:cNvPr>
          <p:cNvSpPr/>
          <p:nvPr/>
        </p:nvSpPr>
        <p:spPr>
          <a:xfrm rot="13077999" flipV="1">
            <a:off x="5669120" y="502729"/>
            <a:ext cx="1199086" cy="16383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i="0">
              <a:solidFill>
                <a:schemeClr val="tx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46" y="3840152"/>
            <a:ext cx="4255949" cy="2695113"/>
          </a:xfrm>
          <a:prstGeom prst="rect">
            <a:avLst/>
          </a:prstGeom>
        </p:spPr>
      </p:pic>
      <p:sp>
        <p:nvSpPr>
          <p:cNvPr id="43" name="Заголовок 1">
            <a:extLst>
              <a:ext uri="{FF2B5EF4-FFF2-40B4-BE49-F238E27FC236}">
                <a16:creationId xmlns="" xmlns:a16="http://schemas.microsoft.com/office/drawing/2014/main" id="{22A46985-DF43-4382-9C8D-D5B6ADCE09BA}"/>
              </a:ext>
            </a:extLst>
          </p:cNvPr>
          <p:cNvSpPr txBox="1">
            <a:spLocks/>
          </p:cNvSpPr>
          <p:nvPr/>
        </p:nvSpPr>
        <p:spPr>
          <a:xfrm>
            <a:off x="10581180" y="3578058"/>
            <a:ext cx="483415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sz="5400" dirty="0">
                <a:solidFill>
                  <a:schemeClr val="accent5"/>
                </a:solidFill>
              </a:rPr>
              <a:t>"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="" xmlns:a16="http://schemas.microsoft.com/office/drawing/2014/main" id="{22A46985-DF43-4382-9C8D-D5B6ADCE09BA}"/>
              </a:ext>
            </a:extLst>
          </p:cNvPr>
          <p:cNvSpPr txBox="1">
            <a:spLocks/>
          </p:cNvSpPr>
          <p:nvPr/>
        </p:nvSpPr>
        <p:spPr>
          <a:xfrm>
            <a:off x="7606474" y="3636116"/>
            <a:ext cx="483415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sz="5400" dirty="0">
                <a:solidFill>
                  <a:schemeClr val="accent5"/>
                </a:solidFill>
              </a:rPr>
              <a:t>"</a:t>
            </a:r>
          </a:p>
        </p:txBody>
      </p:sp>
      <p:pic>
        <p:nvPicPr>
          <p:cNvPr id="1026" name="Picture 2" descr="X:\Директор\ОТЗЫВЫ ТАЙМ КЛУБ\20190802_152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01" y="905933"/>
            <a:ext cx="4653995" cy="2713567"/>
          </a:xfrm>
          <a:prstGeom prst="rect">
            <a:avLst/>
          </a:prstGeom>
          <a:noFill/>
        </p:spPr>
      </p:pic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38226AF8-9F0B-4E81-AA01-3212E6D9C3F9}"/>
              </a:ext>
            </a:extLst>
          </p:cNvPr>
          <p:cNvSpPr txBox="1">
            <a:spLocks/>
          </p:cNvSpPr>
          <p:nvPr/>
        </p:nvSpPr>
        <p:spPr>
          <a:xfrm>
            <a:off x="566594" y="741485"/>
            <a:ext cx="483415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sz="5400" dirty="0">
                <a:solidFill>
                  <a:schemeClr val="accent1"/>
                </a:solidFill>
              </a:rPr>
              <a:t>"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38226AF8-9F0B-4E81-AA01-3212E6D9C3F9}"/>
              </a:ext>
            </a:extLst>
          </p:cNvPr>
          <p:cNvSpPr txBox="1">
            <a:spLocks/>
          </p:cNvSpPr>
          <p:nvPr/>
        </p:nvSpPr>
        <p:spPr>
          <a:xfrm>
            <a:off x="4275241" y="711860"/>
            <a:ext cx="483415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sz="5400" dirty="0">
                <a:solidFill>
                  <a:schemeClr val="accent1"/>
                </a:solidFill>
              </a:rPr>
              <a:t>"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54" y="397918"/>
            <a:ext cx="4005221" cy="2846983"/>
          </a:xfrm>
          <a:prstGeom prst="rect">
            <a:avLst/>
          </a:prstGeom>
        </p:spPr>
      </p:pic>
      <p:sp>
        <p:nvSpPr>
          <p:cNvPr id="41" name="Заголовок 1">
            <a:extLst>
              <a:ext uri="{FF2B5EF4-FFF2-40B4-BE49-F238E27FC236}">
                <a16:creationId xmlns="" xmlns:a16="http://schemas.microsoft.com/office/drawing/2014/main" id="{22A46985-DF43-4382-9C8D-D5B6ADCE09BA}"/>
              </a:ext>
            </a:extLst>
          </p:cNvPr>
          <p:cNvSpPr txBox="1">
            <a:spLocks/>
          </p:cNvSpPr>
          <p:nvPr/>
        </p:nvSpPr>
        <p:spPr>
          <a:xfrm>
            <a:off x="6590079" y="224268"/>
            <a:ext cx="483415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sz="5400" dirty="0">
                <a:solidFill>
                  <a:schemeClr val="accent5"/>
                </a:solidFill>
              </a:rPr>
              <a:t>"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="" xmlns:a16="http://schemas.microsoft.com/office/drawing/2014/main" id="{22A46985-DF43-4382-9C8D-D5B6ADCE09BA}"/>
              </a:ext>
            </a:extLst>
          </p:cNvPr>
          <p:cNvSpPr txBox="1">
            <a:spLocks/>
          </p:cNvSpPr>
          <p:nvPr/>
        </p:nvSpPr>
        <p:spPr>
          <a:xfrm>
            <a:off x="10324367" y="244658"/>
            <a:ext cx="483415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sz="5400" dirty="0">
                <a:solidFill>
                  <a:schemeClr val="accent5"/>
                </a:solidFill>
              </a:rPr>
              <a:t>"</a:t>
            </a:r>
          </a:p>
        </p:txBody>
      </p:sp>
      <p:pic>
        <p:nvPicPr>
          <p:cNvPr id="1027" name="Picture 3" descr="X:\Директор\ОТЗЫВЫ ТАЙМ КЛУБ\20190802_1528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543" y="3979694"/>
            <a:ext cx="5094514" cy="2322257"/>
          </a:xfrm>
          <a:prstGeom prst="rect">
            <a:avLst/>
          </a:prstGeom>
          <a:noFill/>
        </p:spPr>
      </p:pic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BC33B0C5-2D89-4449-B1AF-C794737CC261}"/>
              </a:ext>
            </a:extLst>
          </p:cNvPr>
          <p:cNvSpPr txBox="1">
            <a:spLocks/>
          </p:cNvSpPr>
          <p:nvPr/>
        </p:nvSpPr>
        <p:spPr>
          <a:xfrm>
            <a:off x="4314298" y="3724037"/>
            <a:ext cx="483415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sz="5400" dirty="0">
                <a:solidFill>
                  <a:schemeClr val="accent3"/>
                </a:solidFill>
              </a:rPr>
              <a:t>"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="" xmlns:a16="http://schemas.microsoft.com/office/drawing/2014/main" id="{BC33B0C5-2D89-4449-B1AF-C794737CC261}"/>
              </a:ext>
            </a:extLst>
          </p:cNvPr>
          <p:cNvSpPr txBox="1">
            <a:spLocks/>
          </p:cNvSpPr>
          <p:nvPr/>
        </p:nvSpPr>
        <p:spPr>
          <a:xfrm>
            <a:off x="951560" y="3750713"/>
            <a:ext cx="483415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sz="5400" dirty="0">
                <a:solidFill>
                  <a:schemeClr val="accent3"/>
                </a:solidFill>
              </a:rPr>
              <a:t>"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9891423" y="926327"/>
            <a:ext cx="2154803" cy="862717"/>
          </a:xfrm>
          <a:custGeom>
            <a:avLst/>
            <a:gdLst>
              <a:gd name="connsiteX0" fmla="*/ 0 w 2154803"/>
              <a:gd name="connsiteY0" fmla="*/ 143789 h 862717"/>
              <a:gd name="connsiteX1" fmla="*/ 42115 w 2154803"/>
              <a:gd name="connsiteY1" fmla="*/ 42115 h 862717"/>
              <a:gd name="connsiteX2" fmla="*/ 143789 w 2154803"/>
              <a:gd name="connsiteY2" fmla="*/ 0 h 862717"/>
              <a:gd name="connsiteX3" fmla="*/ 359134 w 2154803"/>
              <a:gd name="connsiteY3" fmla="*/ 0 h 862717"/>
              <a:gd name="connsiteX4" fmla="*/ 359134 w 2154803"/>
              <a:gd name="connsiteY4" fmla="*/ 0 h 862717"/>
              <a:gd name="connsiteX5" fmla="*/ 897835 w 2154803"/>
              <a:gd name="connsiteY5" fmla="*/ 0 h 862717"/>
              <a:gd name="connsiteX6" fmla="*/ 2011014 w 2154803"/>
              <a:gd name="connsiteY6" fmla="*/ 0 h 862717"/>
              <a:gd name="connsiteX7" fmla="*/ 2112688 w 2154803"/>
              <a:gd name="connsiteY7" fmla="*/ 42115 h 862717"/>
              <a:gd name="connsiteX8" fmla="*/ 2154803 w 2154803"/>
              <a:gd name="connsiteY8" fmla="*/ 143789 h 862717"/>
              <a:gd name="connsiteX9" fmla="*/ 2154803 w 2154803"/>
              <a:gd name="connsiteY9" fmla="*/ 143786 h 862717"/>
              <a:gd name="connsiteX10" fmla="*/ 2154803 w 2154803"/>
              <a:gd name="connsiteY10" fmla="*/ 143786 h 862717"/>
              <a:gd name="connsiteX11" fmla="*/ 2154803 w 2154803"/>
              <a:gd name="connsiteY11" fmla="*/ 359465 h 862717"/>
              <a:gd name="connsiteX12" fmla="*/ 2154803 w 2154803"/>
              <a:gd name="connsiteY12" fmla="*/ 718928 h 862717"/>
              <a:gd name="connsiteX13" fmla="*/ 2112688 w 2154803"/>
              <a:gd name="connsiteY13" fmla="*/ 820602 h 862717"/>
              <a:gd name="connsiteX14" fmla="*/ 2011014 w 2154803"/>
              <a:gd name="connsiteY14" fmla="*/ 862717 h 862717"/>
              <a:gd name="connsiteX15" fmla="*/ 897835 w 2154803"/>
              <a:gd name="connsiteY15" fmla="*/ 862717 h 862717"/>
              <a:gd name="connsiteX16" fmla="*/ 359134 w 2154803"/>
              <a:gd name="connsiteY16" fmla="*/ 862717 h 862717"/>
              <a:gd name="connsiteX17" fmla="*/ 359134 w 2154803"/>
              <a:gd name="connsiteY17" fmla="*/ 862717 h 862717"/>
              <a:gd name="connsiteX18" fmla="*/ 143789 w 2154803"/>
              <a:gd name="connsiteY18" fmla="*/ 862717 h 862717"/>
              <a:gd name="connsiteX19" fmla="*/ 42115 w 2154803"/>
              <a:gd name="connsiteY19" fmla="*/ 820602 h 862717"/>
              <a:gd name="connsiteX20" fmla="*/ 0 w 2154803"/>
              <a:gd name="connsiteY20" fmla="*/ 718928 h 862717"/>
              <a:gd name="connsiteX21" fmla="*/ 0 w 2154803"/>
              <a:gd name="connsiteY21" fmla="*/ 359465 h 862717"/>
              <a:gd name="connsiteX22" fmla="*/ -611878 w 2154803"/>
              <a:gd name="connsiteY22" fmla="*/ 6341 h 862717"/>
              <a:gd name="connsiteX23" fmla="*/ 0 w 2154803"/>
              <a:gd name="connsiteY23" fmla="*/ 143786 h 862717"/>
              <a:gd name="connsiteX24" fmla="*/ 0 w 2154803"/>
              <a:gd name="connsiteY24" fmla="*/ 143789 h 86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54803" h="862717">
                <a:moveTo>
                  <a:pt x="0" y="143789"/>
                </a:moveTo>
                <a:cubicBezTo>
                  <a:pt x="0" y="105654"/>
                  <a:pt x="15149" y="69080"/>
                  <a:pt x="42115" y="42115"/>
                </a:cubicBezTo>
                <a:cubicBezTo>
                  <a:pt x="69081" y="15149"/>
                  <a:pt x="105654" y="0"/>
                  <a:pt x="143789" y="0"/>
                </a:cubicBezTo>
                <a:lnTo>
                  <a:pt x="359134" y="0"/>
                </a:lnTo>
                <a:lnTo>
                  <a:pt x="359134" y="0"/>
                </a:lnTo>
                <a:lnTo>
                  <a:pt x="897835" y="0"/>
                </a:lnTo>
                <a:lnTo>
                  <a:pt x="2011014" y="0"/>
                </a:lnTo>
                <a:cubicBezTo>
                  <a:pt x="2049149" y="0"/>
                  <a:pt x="2085723" y="15149"/>
                  <a:pt x="2112688" y="42115"/>
                </a:cubicBezTo>
                <a:cubicBezTo>
                  <a:pt x="2139654" y="69081"/>
                  <a:pt x="2154803" y="105654"/>
                  <a:pt x="2154803" y="143789"/>
                </a:cubicBezTo>
                <a:lnTo>
                  <a:pt x="2154803" y="143786"/>
                </a:lnTo>
                <a:lnTo>
                  <a:pt x="2154803" y="143786"/>
                </a:lnTo>
                <a:lnTo>
                  <a:pt x="2154803" y="359465"/>
                </a:lnTo>
                <a:lnTo>
                  <a:pt x="2154803" y="718928"/>
                </a:lnTo>
                <a:cubicBezTo>
                  <a:pt x="2154803" y="757063"/>
                  <a:pt x="2139654" y="793637"/>
                  <a:pt x="2112688" y="820602"/>
                </a:cubicBezTo>
                <a:cubicBezTo>
                  <a:pt x="2085722" y="847568"/>
                  <a:pt x="2049149" y="862717"/>
                  <a:pt x="2011014" y="862717"/>
                </a:cubicBezTo>
                <a:lnTo>
                  <a:pt x="897835" y="862717"/>
                </a:lnTo>
                <a:lnTo>
                  <a:pt x="359134" y="862717"/>
                </a:lnTo>
                <a:lnTo>
                  <a:pt x="359134" y="862717"/>
                </a:lnTo>
                <a:lnTo>
                  <a:pt x="143789" y="862717"/>
                </a:lnTo>
                <a:cubicBezTo>
                  <a:pt x="105654" y="862717"/>
                  <a:pt x="69080" y="847568"/>
                  <a:pt x="42115" y="820602"/>
                </a:cubicBezTo>
                <a:cubicBezTo>
                  <a:pt x="15149" y="793636"/>
                  <a:pt x="0" y="757063"/>
                  <a:pt x="0" y="718928"/>
                </a:cubicBezTo>
                <a:lnTo>
                  <a:pt x="0" y="359465"/>
                </a:lnTo>
                <a:lnTo>
                  <a:pt x="-611878" y="6341"/>
                </a:lnTo>
                <a:lnTo>
                  <a:pt x="0" y="143786"/>
                </a:lnTo>
                <a:lnTo>
                  <a:pt x="0" y="1437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«…современное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и уютное пространство…»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4438155" y="275645"/>
            <a:ext cx="2034207" cy="862717"/>
          </a:xfrm>
          <a:prstGeom prst="wedgeRoundRectCallout">
            <a:avLst>
              <a:gd name="adj1" fmla="val -99800"/>
              <a:gd name="adj2" fmla="val 5973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«…можно прекрасно провести время…»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8" name="Скругленная прямоугольная выноска 37"/>
          <p:cNvSpPr/>
          <p:nvPr/>
        </p:nvSpPr>
        <p:spPr>
          <a:xfrm>
            <a:off x="5107389" y="5477123"/>
            <a:ext cx="2034207" cy="862717"/>
          </a:xfrm>
          <a:prstGeom prst="wedgeRoundRectCallout">
            <a:avLst>
              <a:gd name="adj1" fmla="val -70484"/>
              <a:gd name="adj2" fmla="val -619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«…пообщаться на любимые темы…»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0" name="Скругленная прямоугольная выноска 39"/>
          <p:cNvSpPr/>
          <p:nvPr/>
        </p:nvSpPr>
        <p:spPr>
          <a:xfrm>
            <a:off x="5131243" y="3282564"/>
            <a:ext cx="2034207" cy="862717"/>
          </a:xfrm>
          <a:prstGeom prst="wedgeRoundRectCallout">
            <a:avLst>
              <a:gd name="adj1" fmla="val 76878"/>
              <a:gd name="adj2" fmla="val 3485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«…разрядка после рабочего  дня…»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956300" y="6427745"/>
            <a:ext cx="5779825" cy="333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 descr="Турбина Администрация логоти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60490" y="5677877"/>
            <a:ext cx="1130803" cy="10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14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ФОТО ОТДЕЛЕНИЯ 2019\ОСЗН\08.05.-15.05.2019\тайм клуб (11).JPG"/>
          <p:cNvPicPr>
            <a:picLocks noChangeAspect="1" noChangeArrowheads="1"/>
          </p:cNvPicPr>
          <p:nvPr/>
        </p:nvPicPr>
        <p:blipFill>
          <a:blip r:embed="rId3" cstate="print"/>
          <a:srcRect t="14203" b="10822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A851B3CA-790D-465D-9B97-AA9876E357B9}"/>
              </a:ext>
            </a:extLst>
          </p:cNvPr>
          <p:cNvSpPr/>
          <p:nvPr/>
        </p:nvSpPr>
        <p:spPr>
          <a:xfrm>
            <a:off x="6628101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849647" y="1997682"/>
            <a:ext cx="3571782" cy="2387600"/>
          </a:xfrm>
        </p:spPr>
        <p:txBody>
          <a:bodyPr rtlCol="0"/>
          <a:lstStyle/>
          <a:p>
            <a:pPr rtl="0"/>
            <a:r>
              <a:rPr lang="ru-RU" sz="4600" noProof="1"/>
              <a:t>Спасибо за внимание!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</a:extLst>
          </p:cNvPr>
          <p:cNvCxnSpPr>
            <a:cxnSpLocks/>
          </p:cNvCxnSpPr>
          <p:nvPr/>
        </p:nvCxnSpPr>
        <p:spPr>
          <a:xfrm>
            <a:off x="6892508" y="4781830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 descr="Смартфон">
            <a:extLst>
              <a:ext uri="{FF2B5EF4-FFF2-40B4-BE49-F238E27FC236}">
                <a16:creationId xmlns:a16="http://schemas.microsoft.com/office/drawing/2014/main" xmlns="" id="{B1BC719A-AAF0-4DB7-9856-CF7AC6A98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88257" y="5126524"/>
            <a:ext cx="218900" cy="218900"/>
          </a:xfrm>
          <a:prstGeom prst="rect">
            <a:avLst/>
          </a:prstGeom>
        </p:spPr>
      </p:pic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31CED8F1-B63A-4FD2-9699-34AD761A88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7254594" y="5107863"/>
            <a:ext cx="3206750" cy="247650"/>
          </a:xfrm>
        </p:spPr>
        <p:txBody>
          <a:bodyPr rtlCol="0"/>
          <a:lstStyle/>
          <a:p>
            <a:pPr rtl="0"/>
            <a:r>
              <a:rPr lang="ru-RU" noProof="1"/>
              <a:t>+7 </a:t>
            </a:r>
            <a:r>
              <a:rPr lang="ru-RU" noProof="1" smtClean="0"/>
              <a:t>(931) 326-77-07</a:t>
            </a:r>
            <a:endParaRPr lang="ru-RU" noProof="1"/>
          </a:p>
        </p:txBody>
      </p:sp>
      <p:pic>
        <p:nvPicPr>
          <p:cNvPr id="23" name="Рисунок 22" descr="Конверт">
            <a:extLst>
              <a:ext uri="{FF2B5EF4-FFF2-40B4-BE49-F238E27FC236}">
                <a16:creationId xmlns:a16="http://schemas.microsoft.com/office/drawing/2014/main" xmlns="" id="{D99072B1-8690-4652-9009-362F46A213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88257" y="5418033"/>
            <a:ext cx="218900" cy="218900"/>
          </a:xfrm>
          <a:prstGeom prst="rect">
            <a:avLst/>
          </a:prstGeom>
        </p:spPr>
      </p:pic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E48632CD-1506-46F5-A0DE-640903269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7226020" y="5434455"/>
            <a:ext cx="3206750" cy="247650"/>
          </a:xfrm>
        </p:spPr>
        <p:txBody>
          <a:bodyPr rtlCol="0"/>
          <a:lstStyle/>
          <a:p>
            <a:pPr rtl="0"/>
            <a:r>
              <a:rPr lang="en-US" noProof="1"/>
              <a:t>c</a:t>
            </a:r>
            <a:r>
              <a:rPr lang="en-US" noProof="1" smtClean="0"/>
              <a:t>spsid-kalin</a:t>
            </a:r>
            <a:r>
              <a:rPr lang="ru-RU" noProof="1" smtClean="0"/>
              <a:t>@mail.</a:t>
            </a:r>
            <a:r>
              <a:rPr lang="en-US" noProof="1" smtClean="0"/>
              <a:t>ru</a:t>
            </a:r>
            <a:endParaRPr lang="ru-RU" noProof="1"/>
          </a:p>
        </p:txBody>
      </p:sp>
      <p:pic>
        <p:nvPicPr>
          <p:cNvPr id="17" name="Рисунок 16" descr="Мир">
            <a:extLst>
              <a:ext uri="{FF2B5EF4-FFF2-40B4-BE49-F238E27FC236}">
                <a16:creationId xmlns:a16="http://schemas.microsoft.com/office/drawing/2014/main" xmlns="" id="{67AFAC0E-54F2-8843-9BDA-C965BFBBFB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911065" y="5746761"/>
            <a:ext cx="231342" cy="231342"/>
          </a:xfrm>
          <a:prstGeom prst="rect">
            <a:avLst/>
          </a:prstGeom>
        </p:spPr>
      </p:pic>
      <p:sp>
        <p:nvSpPr>
          <p:cNvPr id="26" name="Текст 18">
            <a:extLst>
              <a:ext uri="{FF2B5EF4-FFF2-40B4-BE49-F238E27FC236}">
                <a16:creationId xmlns:a16="http://schemas.microsoft.com/office/drawing/2014/main" xmlns="" id="{2EA3E05A-60C4-CD45-A7AC-1F20F4D95F6A}"/>
              </a:ext>
            </a:extLst>
          </p:cNvPr>
          <p:cNvSpPr txBox="1">
            <a:spLocks/>
          </p:cNvSpPr>
          <p:nvPr/>
        </p:nvSpPr>
        <p:spPr bwMode="gray">
          <a:xfrm>
            <a:off x="7258049" y="5732473"/>
            <a:ext cx="3189007" cy="654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u="sng" noProof="1">
                <a:solidFill>
                  <a:schemeClr val="accent1">
                    <a:lumMod val="60000"/>
                    <a:lumOff val="40000"/>
                  </a:schemeClr>
                </a:solidFill>
                <a:hlinkClick r:id="rId12"/>
              </a:rPr>
              <a:t>http://</a:t>
            </a:r>
            <a:r>
              <a:rPr lang="ru-RU" u="sng" noProof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12"/>
              </a:rPr>
              <a:t>www.</a:t>
            </a:r>
            <a:r>
              <a:rPr lang="en-US" u="sng" noProof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12"/>
              </a:rPr>
              <a:t>cspsid-kalin</a:t>
            </a:r>
            <a:r>
              <a:rPr lang="ru-RU" u="sng" noProof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12"/>
              </a:rPr>
              <a:t>.</a:t>
            </a:r>
            <a:r>
              <a:rPr lang="en-US" u="sng" noProof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12"/>
              </a:rPr>
              <a:t>spb.ru</a:t>
            </a:r>
            <a:r>
              <a:rPr lang="ru-RU" u="sng" noProof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12"/>
              </a:rPr>
              <a:t>/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en-US" sz="1800" i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1800" i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://vk.com/cspsidkalin</a:t>
            </a:r>
            <a:endParaRPr lang="ru-RU" sz="1800" i="1" u="sng" noProof="1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u="sng" noProof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14">
            <a:extLst>
              <a:ext uri="{FF2B5EF4-FFF2-40B4-BE49-F238E27FC236}">
                <a16:creationId xmlns:a16="http://schemas.microsoft.com/office/drawing/2014/main" xmlns="" id="{358B6C62-CDD6-4E2C-8BC8-699230D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230736"/>
            <a:ext cx="5338690" cy="5093741"/>
          </a:xfrm>
        </p:spPr>
        <p:txBody>
          <a:bodyPr rtlCol="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3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направленных на приспособление </a:t>
            </a:r>
            <a: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несовершеннолетнего, </a:t>
            </a:r>
            <a:r>
              <a:rPr lang="ru-RU" sz="3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находящегося в трудной жизненной ситуации, к принятым в </a:t>
            </a:r>
            <a: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  </a:t>
            </a:r>
            <a:r>
              <a:rPr lang="ru-RU" sz="3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 и </a:t>
            </a:r>
            <a: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нормам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поведения, окружающей его </a:t>
            </a:r>
            <a:endParaRPr lang="ru-RU" sz="3200" noProof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среде </a:t>
            </a:r>
            <a:r>
              <a:rPr lang="ru-RU" sz="3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03D6D45-09FB-4A71-8BA9-C71413D258DB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 rtlCol="0"/>
          <a:lstStyle/>
          <a:p>
            <a:pPr rtl="0"/>
            <a:r>
              <a:rPr lang="ru-RU" noProof="1" smtClean="0"/>
              <a:t>Социальная адаптация  </a:t>
            </a:r>
            <a:endParaRPr lang="ru-RU" noProof="1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68893E2F-227D-4472-B59F-3DEBF46C0EDC}"/>
              </a:ext>
            </a:extLst>
          </p:cNvPr>
          <p:cNvCxnSpPr>
            <a:cxnSpLocks/>
          </p:cNvCxnSpPr>
          <p:nvPr/>
        </p:nvCxnSpPr>
        <p:spPr bwMode="ltGray">
          <a:xfrm>
            <a:off x="5657669" y="5491163"/>
            <a:ext cx="575042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Текст 28">
            <a:extLst>
              <a:ext uri="{FF2B5EF4-FFF2-40B4-BE49-F238E27FC236}">
                <a16:creationId xmlns:a16="http://schemas.microsoft.com/office/drawing/2014/main" xmlns="" id="{CAA3871B-5A80-4D63-B9BD-FFAB1FF70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658442" y="5657850"/>
            <a:ext cx="4692058" cy="1119943"/>
          </a:xfrm>
        </p:spPr>
        <p:txBody>
          <a:bodyPr rtlCol="0"/>
          <a:lstStyle/>
          <a:p>
            <a:pPr rtl="0"/>
            <a:r>
              <a:rPr lang="ru-RU" noProof="1" smtClean="0"/>
              <a:t>Развитие человеческого потенциала</a:t>
            </a:r>
            <a:endParaRPr lang="ru-RU" noProof="1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AEF3E39-2332-4C12-9142-1DB674D9F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1" smtClean="0"/>
              <a:pPr rtl="0"/>
              <a:t>2</a:t>
            </a:fld>
            <a:endParaRPr lang="ru-RU" noProof="1"/>
          </a:p>
        </p:txBody>
      </p:sp>
      <p:pic>
        <p:nvPicPr>
          <p:cNvPr id="11" name="VARIANT 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55771" y="128813"/>
            <a:ext cx="6415315" cy="3608614"/>
          </a:xfrm>
          <a:prstGeom prst="rect">
            <a:avLst/>
          </a:prstGeom>
        </p:spPr>
      </p:pic>
      <p:pic>
        <p:nvPicPr>
          <p:cNvPr id="1028" name="Picture 4" descr="https://pbs.twimg.com/media/Cep0U90XIAE-0_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11"/>
          <a:stretch/>
        </p:blipFill>
        <p:spPr bwMode="auto">
          <a:xfrm>
            <a:off x="5355954" y="0"/>
            <a:ext cx="6386104" cy="3708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5771" y="0"/>
            <a:ext cx="6386286" cy="3708540"/>
          </a:xfrm>
          <a:prstGeom prst="rect">
            <a:avLst/>
          </a:prstGeom>
        </p:spPr>
      </p:pic>
      <p:pic>
        <p:nvPicPr>
          <p:cNvPr id="10" name="Рисунок 9" descr="Турбина Администрация логоти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842000"/>
            <a:ext cx="1130803" cy="10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0665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6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t="8815" b="8815"/>
          <a:stretch>
            <a:fillRect/>
          </a:stretch>
        </p:blipFill>
        <p:spPr>
          <a:xfrm>
            <a:off x="5357813" y="-1"/>
            <a:ext cx="6414187" cy="3714747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5372099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58103" y="3981451"/>
            <a:ext cx="6006675" cy="1343026"/>
          </a:xfrm>
        </p:spPr>
        <p:txBody>
          <a:bodyPr/>
          <a:lstStyle/>
          <a:p>
            <a:r>
              <a:rPr lang="ru-RU" dirty="0" smtClean="0"/>
              <a:t>ЦСПСИД Калининского района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4000" dirty="0" smtClean="0"/>
              <a:t>Структура</a:t>
            </a:r>
            <a:endParaRPr lang="ru-RU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6525" y="0"/>
            <a:ext cx="3493311" cy="3981452"/>
          </a:xfrm>
          <a:prstGeom prst="rect">
            <a:avLst/>
          </a:prstGeom>
        </p:spPr>
      </p:pic>
      <p:sp>
        <p:nvSpPr>
          <p:cNvPr id="11" name="Шестиугольник 10"/>
          <p:cNvSpPr/>
          <p:nvPr/>
        </p:nvSpPr>
        <p:spPr>
          <a:xfrm>
            <a:off x="1928812" y="2757489"/>
            <a:ext cx="1814512" cy="1214436"/>
          </a:xfrm>
          <a:prstGeom prst="hexag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ЦСПСИД </a:t>
            </a:r>
            <a:endParaRPr lang="ru-RU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" y="203688"/>
            <a:ext cx="2302852" cy="14573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отделения профилактики безнадзорности(7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00412" y="4914900"/>
            <a:ext cx="2043112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специализированные отделения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(2)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0" y="4919662"/>
            <a:ext cx="2214564" cy="11715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отделения психолого-педагогической помощи (3)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Круговая стрелка 18"/>
          <p:cNvSpPr/>
          <p:nvPr/>
        </p:nvSpPr>
        <p:spPr>
          <a:xfrm>
            <a:off x="2228850" y="728663"/>
            <a:ext cx="978408" cy="978408"/>
          </a:xfrm>
          <a:prstGeom prst="circular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лево стрелка 19"/>
          <p:cNvSpPr/>
          <p:nvPr/>
        </p:nvSpPr>
        <p:spPr>
          <a:xfrm>
            <a:off x="271462" y="1671638"/>
            <a:ext cx="731520" cy="1216152"/>
          </a:xfrm>
          <a:prstGeom prst="curv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>
            <a:off x="4314825" y="1600200"/>
            <a:ext cx="731520" cy="1216152"/>
          </a:xfrm>
          <a:prstGeom prst="curved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Выгнутая вправо стрелка 23"/>
          <p:cNvSpPr/>
          <p:nvPr/>
        </p:nvSpPr>
        <p:spPr>
          <a:xfrm>
            <a:off x="4529137" y="3714750"/>
            <a:ext cx="731520" cy="1216152"/>
          </a:xfrm>
          <a:prstGeom prst="curved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300038" y="3914774"/>
            <a:ext cx="731520" cy="1216152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низ стрелка 25"/>
          <p:cNvSpPr/>
          <p:nvPr/>
        </p:nvSpPr>
        <p:spPr>
          <a:xfrm>
            <a:off x="2214564" y="5300663"/>
            <a:ext cx="1216152" cy="731520"/>
          </a:xfrm>
          <a:prstGeom prst="curvedUpArrow">
            <a:avLst/>
          </a:prstGeom>
          <a:solidFill>
            <a:srgbClr val="0070C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Выноска-облако 27"/>
          <p:cNvSpPr/>
          <p:nvPr/>
        </p:nvSpPr>
        <p:spPr>
          <a:xfrm>
            <a:off x="0" y="3000375"/>
            <a:ext cx="1600200" cy="857249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ОДП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9" name="Двойная волна 28"/>
          <p:cNvSpPr/>
          <p:nvPr/>
        </p:nvSpPr>
        <p:spPr>
          <a:xfrm>
            <a:off x="4143375" y="2728912"/>
            <a:ext cx="1214437" cy="914400"/>
          </a:xfrm>
          <a:prstGeom prst="doubleWav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ОМО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0" name="Двойная волна 29"/>
          <p:cNvSpPr/>
          <p:nvPr/>
        </p:nvSpPr>
        <p:spPr>
          <a:xfrm>
            <a:off x="5043488" y="3743325"/>
            <a:ext cx="45719" cy="57150"/>
          </a:xfrm>
          <a:prstGeom prst="doubleWav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186112" y="171449"/>
            <a:ext cx="2085975" cy="134302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стационарные  отделения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(4)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1385888" y="1728788"/>
            <a:ext cx="842962" cy="10429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11" idx="5"/>
          </p:cNvCxnSpPr>
          <p:nvPr/>
        </p:nvCxnSpPr>
        <p:spPr>
          <a:xfrm flipH="1">
            <a:off x="3439715" y="1457325"/>
            <a:ext cx="803673" cy="13001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11" idx="0"/>
          </p:cNvCxnSpPr>
          <p:nvPr/>
        </p:nvCxnSpPr>
        <p:spPr>
          <a:xfrm flipV="1">
            <a:off x="3743324" y="3328988"/>
            <a:ext cx="528639" cy="357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186113" y="3900488"/>
            <a:ext cx="870072" cy="964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1465385" y="3986213"/>
            <a:ext cx="920629" cy="10664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11" idx="3"/>
            <a:endCxn id="28" idx="2"/>
          </p:cNvCxnSpPr>
          <p:nvPr/>
        </p:nvCxnSpPr>
        <p:spPr>
          <a:xfrm flipH="1">
            <a:off x="1598867" y="3364707"/>
            <a:ext cx="329945" cy="6429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 descr="Турбина Администрация логотип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9907"/>
            <a:ext cx="1130803" cy="10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2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46" r="6911" b="23302"/>
          <a:stretch/>
        </p:blipFill>
        <p:spPr>
          <a:xfrm>
            <a:off x="452928" y="0"/>
            <a:ext cx="5436668" cy="417847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80728" y="3990781"/>
            <a:ext cx="4974545" cy="1343025"/>
          </a:xfrm>
        </p:spPr>
        <p:txBody>
          <a:bodyPr rtlCol="0"/>
          <a:lstStyle/>
          <a:p>
            <a:pPr rtl="0"/>
            <a:r>
              <a:rPr lang="ru-RU" dirty="0" smtClean="0"/>
              <a:t>Тайм-клуб      </a:t>
            </a:r>
            <a:r>
              <a:rPr lang="ru-RU" sz="1800" dirty="0" smtClean="0"/>
              <a:t>217 кв.м.</a:t>
            </a:r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3E48293B-B086-4048-863C-47E7C47880A1}"/>
              </a:ext>
            </a:extLst>
          </p:cNvPr>
          <p:cNvCxnSpPr>
            <a:cxnSpLocks/>
          </p:cNvCxnSpPr>
          <p:nvPr/>
        </p:nvCxnSpPr>
        <p:spPr bwMode="gray">
          <a:xfrm>
            <a:off x="680728" y="5500494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80728" y="5667181"/>
            <a:ext cx="4974545" cy="707513"/>
          </a:xfrm>
        </p:spPr>
        <p:txBody>
          <a:bodyPr rtlCol="0"/>
          <a:lstStyle/>
          <a:p>
            <a:pPr rtl="0"/>
            <a:r>
              <a:rPr lang="ru-RU" dirty="0" smtClean="0"/>
              <a:t>Работает ежедневно с </a:t>
            </a:r>
            <a:r>
              <a:rPr lang="ru-RU" dirty="0"/>
              <a:t>9</a:t>
            </a:r>
            <a:r>
              <a:rPr lang="ru-RU" dirty="0" smtClean="0"/>
              <a:t>-00 до 20-30</a:t>
            </a:r>
          </a:p>
          <a:p>
            <a:pPr rtl="0"/>
            <a:r>
              <a:rPr lang="ru-RU" dirty="0" smtClean="0"/>
              <a:t>без выходных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5860339-31F7-4884-957E-5C40F818EBB8}"/>
              </a:ext>
            </a:extLst>
          </p:cNvPr>
          <p:cNvSpPr/>
          <p:nvPr/>
        </p:nvSpPr>
        <p:spPr>
          <a:xfrm>
            <a:off x="7421366" y="1118056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34" name="Рисунок 33" descr="Центр мишени">
            <a:extLst>
              <a:ext uri="{FF2B5EF4-FFF2-40B4-BE49-F238E27FC236}">
                <a16:creationId xmlns:a16="http://schemas.microsoft.com/office/drawing/2014/main" xmlns="" id="{01B04A53-CFF0-41E3-A36F-790D2F6B63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21177" y="1417867"/>
            <a:ext cx="514800" cy="514800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78577" y="2369678"/>
            <a:ext cx="1800000" cy="360000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Уникальный 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45C26E9A-3991-49A2-8D63-94C577E8A0AC}"/>
              </a:ext>
            </a:extLst>
          </p:cNvPr>
          <p:cNvCxnSpPr>
            <a:cxnSpLocks/>
          </p:cNvCxnSpPr>
          <p:nvPr/>
        </p:nvCxnSpPr>
        <p:spPr>
          <a:xfrm>
            <a:off x="7204577" y="2866878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78577" y="3004078"/>
            <a:ext cx="1800000" cy="720000"/>
          </a:xfrm>
        </p:spPr>
        <p:txBody>
          <a:bodyPr rtlCol="0"/>
          <a:lstStyle/>
          <a:p>
            <a:pPr rtl="0"/>
            <a:r>
              <a:rPr lang="ru-RU" dirty="0" smtClean="0"/>
              <a:t>Сегодня № 1 </a:t>
            </a:r>
            <a:br>
              <a:rPr lang="ru-RU" dirty="0" smtClean="0"/>
            </a:br>
            <a:r>
              <a:rPr lang="ru-RU" dirty="0" smtClean="0"/>
              <a:t>в Санкт-Петербурге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56960D0-0A22-4E28-82F3-B9AA805E96A4}"/>
              </a:ext>
            </a:extLst>
          </p:cNvPr>
          <p:cNvSpPr/>
          <p:nvPr/>
        </p:nvSpPr>
        <p:spPr>
          <a:xfrm>
            <a:off x="9745466" y="1118056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32" name="Рисунок 31" descr="Лектор">
            <a:extLst>
              <a:ext uri="{FF2B5EF4-FFF2-40B4-BE49-F238E27FC236}">
                <a16:creationId xmlns:a16="http://schemas.microsoft.com/office/drawing/2014/main" xmlns="" id="{A67046E4-7EA7-414C-8B67-BE9C73705C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45277" y="1417867"/>
            <a:ext cx="514800" cy="5148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7325661-92B1-4FD6-80E6-C1A1C5F5B8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13677" y="2369678"/>
            <a:ext cx="2178000" cy="360000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Инновационный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4EAA895A-8A04-4C68-83A5-3E4F5209FB7E}"/>
              </a:ext>
            </a:extLst>
          </p:cNvPr>
          <p:cNvCxnSpPr>
            <a:cxnSpLocks/>
          </p:cNvCxnSpPr>
          <p:nvPr/>
        </p:nvCxnSpPr>
        <p:spPr>
          <a:xfrm>
            <a:off x="9528677" y="2866878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02677" y="3004078"/>
            <a:ext cx="1800000" cy="720000"/>
          </a:xfrm>
        </p:spPr>
        <p:txBody>
          <a:bodyPr rtlCol="0"/>
          <a:lstStyle/>
          <a:p>
            <a:pPr rtl="0"/>
            <a:r>
              <a:rPr lang="ru-RU" dirty="0" smtClean="0"/>
              <a:t>Региональная экспериментальная площадка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AEBBE7F-98BB-4059-8F15-7198C7DAC337}"/>
              </a:ext>
            </a:extLst>
          </p:cNvPr>
          <p:cNvSpPr/>
          <p:nvPr/>
        </p:nvSpPr>
        <p:spPr>
          <a:xfrm>
            <a:off x="7421366" y="3768672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21" name="Рисунок 20" descr="Сеть">
            <a:extLst>
              <a:ext uri="{FF2B5EF4-FFF2-40B4-BE49-F238E27FC236}">
                <a16:creationId xmlns:a16="http://schemas.microsoft.com/office/drawing/2014/main" xmlns="" id="{E34FD3C6-9F01-4A17-AD96-054AF50040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21177" y="4068483"/>
            <a:ext cx="514800" cy="514800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80677" y="5020294"/>
            <a:ext cx="2395800" cy="360000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Протестированный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FDEE8591-D916-4064-8CD3-2AD3F759B9E2}"/>
              </a:ext>
            </a:extLst>
          </p:cNvPr>
          <p:cNvCxnSpPr>
            <a:cxnSpLocks/>
          </p:cNvCxnSpPr>
          <p:nvPr/>
        </p:nvCxnSpPr>
        <p:spPr>
          <a:xfrm>
            <a:off x="7204577" y="5517494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8577" y="5654694"/>
            <a:ext cx="1800000" cy="720000"/>
          </a:xfrm>
        </p:spPr>
        <p:txBody>
          <a:bodyPr rtlCol="0"/>
          <a:lstStyle/>
          <a:p>
            <a:pPr rtl="0"/>
            <a:r>
              <a:rPr lang="ru-RU" dirty="0" smtClean="0"/>
              <a:t>Работает с января 2018 года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892DD94-78B8-4911-A32B-3B174E2921B2}"/>
              </a:ext>
            </a:extLst>
          </p:cNvPr>
          <p:cNvSpPr/>
          <p:nvPr/>
        </p:nvSpPr>
        <p:spPr>
          <a:xfrm>
            <a:off x="9723042" y="3768672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30" name="Рисунок 29" descr="Мегафон">
            <a:extLst>
              <a:ext uri="{FF2B5EF4-FFF2-40B4-BE49-F238E27FC236}">
                <a16:creationId xmlns:a16="http://schemas.microsoft.com/office/drawing/2014/main" xmlns="" id="{72D31FC8-7143-4EC0-8D99-6AE8BC0B8D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022853" y="4068483"/>
            <a:ext cx="514800" cy="514800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2677" y="5020294"/>
            <a:ext cx="1800000" cy="360000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Востребованный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59D2C94E-1924-4389-B84A-2828D610B220}"/>
              </a:ext>
            </a:extLst>
          </p:cNvPr>
          <p:cNvCxnSpPr>
            <a:cxnSpLocks/>
          </p:cNvCxnSpPr>
          <p:nvPr/>
        </p:nvCxnSpPr>
        <p:spPr>
          <a:xfrm>
            <a:off x="9528677" y="5517494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02677" y="5654694"/>
            <a:ext cx="1800000" cy="720000"/>
          </a:xfrm>
        </p:spPr>
        <p:txBody>
          <a:bodyPr rtlCol="0"/>
          <a:lstStyle/>
          <a:p>
            <a:pPr rtl="0"/>
            <a:r>
              <a:rPr lang="ru-RU" dirty="0" smtClean="0"/>
              <a:t>Посетило </a:t>
            </a:r>
            <a:br>
              <a:rPr lang="ru-RU" dirty="0" smtClean="0"/>
            </a:br>
            <a:r>
              <a:rPr lang="ru-RU" dirty="0" smtClean="0"/>
              <a:t>10 335 жителей города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74694"/>
            <a:ext cx="420000" cy="421200"/>
          </a:xfrm>
        </p:spPr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4</a:t>
            </a:fld>
            <a:endParaRPr lang="ru-RU"/>
          </a:p>
        </p:txBody>
      </p:sp>
      <p:pic>
        <p:nvPicPr>
          <p:cNvPr id="3074" name="Picture 2" descr="https://www.biztechpost.com/wp-content/uploads/2017/12/Outperforming-Your-Competitor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87" y="932638"/>
            <a:ext cx="2227286" cy="1389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s.123rf.com/450wm/neokan/neokan1306/neokan130600032/20412626-3d-humanoid-character-hold-a-team-word-on-white.jpg?ver=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637" y="932638"/>
            <a:ext cx="1929766" cy="1299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rq-law.com/images/BlogPostPhoto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33" y="3768672"/>
            <a:ext cx="1212547" cy="1124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bi-school.ru/wp-content/uploads/2019/03/Biznes-insajt-Personal-Produkt-Pribyl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171" y="3724078"/>
            <a:ext cx="2180698" cy="1161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899667" y="6364245"/>
            <a:ext cx="5779825" cy="333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 descr="Турбина Администрация логотип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1061197" y="5842000"/>
            <a:ext cx="1130803" cy="10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0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A428ED-E8E6-4EBE-8C7C-8E6E2E50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00" y="685630"/>
            <a:ext cx="11340000" cy="432000"/>
          </a:xfrm>
        </p:spPr>
        <p:txBody>
          <a:bodyPr rtlCol="0"/>
          <a:lstStyle/>
          <a:p>
            <a:pPr rtl="0"/>
            <a:r>
              <a:rPr lang="ru-RU" noProof="1" smtClean="0"/>
              <a:t>Задачи</a:t>
            </a:r>
            <a:endParaRPr lang="ru-RU" noProof="1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96AA788-5F14-43DB-B035-1BC6DA150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2800" y="3971432"/>
            <a:ext cx="2178000" cy="576000"/>
          </a:xfrm>
        </p:spPr>
        <p:txBody>
          <a:bodyPr rtlCol="0"/>
          <a:lstStyle/>
          <a:p>
            <a:pPr rtl="0"/>
            <a:r>
              <a:rPr lang="ru-RU" sz="1600" b="1" noProof="1" smtClean="0"/>
              <a:t>Технологии работы </a:t>
            </a:r>
            <a:br>
              <a:rPr lang="ru-RU" sz="1600" b="1" noProof="1" smtClean="0"/>
            </a:br>
            <a:r>
              <a:rPr lang="ru-RU" sz="1600" b="1" noProof="1" smtClean="0"/>
              <a:t>с населением</a:t>
            </a:r>
            <a:endParaRPr lang="ru-RU" sz="1600" b="1" noProof="1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B674B9A6-D55C-478C-8D92-D0BFBCD7B598}"/>
              </a:ext>
            </a:extLst>
          </p:cNvPr>
          <p:cNvCxnSpPr>
            <a:cxnSpLocks/>
          </p:cNvCxnSpPr>
          <p:nvPr/>
        </p:nvCxnSpPr>
        <p:spPr>
          <a:xfrm>
            <a:off x="611413" y="4690257"/>
            <a:ext cx="18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E675343-79F8-46AA-B56E-932984AB75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800" y="4811854"/>
            <a:ext cx="1980000" cy="897283"/>
          </a:xfrm>
        </p:spPr>
        <p:txBody>
          <a:bodyPr rtlCol="0"/>
          <a:lstStyle/>
          <a:p>
            <a:pPr rtl="0"/>
            <a:r>
              <a:rPr lang="ru-RU" noProof="1" smtClean="0"/>
              <a:t>привлекательность и эффективность для различных категорий граждан</a:t>
            </a:r>
            <a:endParaRPr lang="ru-RU" noProof="1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806F98B-6BF9-4D0F-B7E7-561F064602F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771850" y="3971432"/>
            <a:ext cx="1980000" cy="576000"/>
          </a:xfrm>
        </p:spPr>
        <p:txBody>
          <a:bodyPr rtlCol="0"/>
          <a:lstStyle/>
          <a:p>
            <a:pPr rtl="0"/>
            <a:r>
              <a:rPr lang="ru-RU" sz="1600" b="1" noProof="1" smtClean="0"/>
              <a:t>Доверие населения</a:t>
            </a:r>
            <a:endParaRPr lang="ru-RU" sz="1600" b="1" noProof="1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A0322F4-E79A-4E4D-98CA-2DC1692F90C3}"/>
              </a:ext>
            </a:extLst>
          </p:cNvPr>
          <p:cNvCxnSpPr>
            <a:cxnSpLocks/>
          </p:cNvCxnSpPr>
          <p:nvPr/>
        </p:nvCxnSpPr>
        <p:spPr>
          <a:xfrm>
            <a:off x="2861850" y="4690257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93694D25-DE51-4F33-9ED7-7D9F4891DD9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71850" y="4811855"/>
            <a:ext cx="1980000" cy="720000"/>
          </a:xfrm>
        </p:spPr>
        <p:txBody>
          <a:bodyPr rtlCol="0"/>
          <a:lstStyle/>
          <a:p>
            <a:pPr rtl="0"/>
            <a:r>
              <a:rPr lang="ru-RU" noProof="1" smtClean="0"/>
              <a:t>государственным социальным службам</a:t>
            </a:r>
            <a:endParaRPr lang="ru-RU" noProof="1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2F0A8A16-8E92-40C1-913D-8CB3B9C1DDA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84210" y="3971432"/>
            <a:ext cx="2635380" cy="576000"/>
          </a:xfrm>
        </p:spPr>
        <p:txBody>
          <a:bodyPr rtlCol="0"/>
          <a:lstStyle/>
          <a:p>
            <a:pPr rtl="0"/>
            <a:r>
              <a:rPr lang="ru-RU" sz="1600" b="1" noProof="1" smtClean="0"/>
              <a:t>Открытость</a:t>
            </a:r>
            <a:r>
              <a:rPr lang="ru-RU" sz="1600" noProof="1" smtClean="0"/>
              <a:t> </a:t>
            </a:r>
            <a:endParaRPr lang="ru-RU" sz="1600" noProof="1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0DC27E82-D5C7-4AE4-BAF3-5DBB12CA0835}"/>
              </a:ext>
            </a:extLst>
          </p:cNvPr>
          <p:cNvCxnSpPr>
            <a:cxnSpLocks/>
          </p:cNvCxnSpPr>
          <p:nvPr/>
        </p:nvCxnSpPr>
        <p:spPr>
          <a:xfrm>
            <a:off x="5201900" y="4690257"/>
            <a:ext cx="18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C804944-6423-4C0F-ABB0-9CF01A05FD9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1900" y="4811855"/>
            <a:ext cx="1980000" cy="720000"/>
          </a:xfrm>
        </p:spPr>
        <p:txBody>
          <a:bodyPr rtlCol="0"/>
          <a:lstStyle/>
          <a:p>
            <a:pPr rtl="0"/>
            <a:r>
              <a:rPr lang="ru-RU" noProof="1" smtClean="0"/>
              <a:t>как место притяжения жителей города, позитивных перемен</a:t>
            </a:r>
            <a:endParaRPr lang="ru-RU" noProof="1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3BF93F76-B979-4659-9F60-ADD378371A4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451950" y="3971432"/>
            <a:ext cx="2125804" cy="576000"/>
          </a:xfrm>
        </p:spPr>
        <p:txBody>
          <a:bodyPr rtlCol="0"/>
          <a:lstStyle/>
          <a:p>
            <a:pPr rtl="0"/>
            <a:r>
              <a:rPr lang="ru-RU" sz="1600" b="1" noProof="1" smtClean="0"/>
              <a:t>Экономическая привлекательность </a:t>
            </a:r>
            <a:endParaRPr lang="ru-RU" sz="1600" b="1" noProof="1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8C3BE7D2-4C35-4BA9-9A98-1A6E17A84A71}"/>
              </a:ext>
            </a:extLst>
          </p:cNvPr>
          <p:cNvCxnSpPr>
            <a:cxnSpLocks/>
          </p:cNvCxnSpPr>
          <p:nvPr/>
        </p:nvCxnSpPr>
        <p:spPr>
          <a:xfrm>
            <a:off x="7541950" y="4690257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179E7FC2-4098-49F6-8F55-7D42A85A40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51950" y="4811855"/>
            <a:ext cx="1980000" cy="720000"/>
          </a:xfrm>
        </p:spPr>
        <p:txBody>
          <a:bodyPr rtlCol="0"/>
          <a:lstStyle/>
          <a:p>
            <a:pPr rtl="0"/>
            <a:r>
              <a:rPr lang="ru-RU" noProof="1" smtClean="0"/>
              <a:t>малозатратная технология работы</a:t>
            </a:r>
            <a:endParaRPr lang="ru-RU" noProof="1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B42EB40D-8479-42AF-A4AE-92D6BE6908B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792000" y="3971432"/>
            <a:ext cx="1980000" cy="576000"/>
          </a:xfrm>
        </p:spPr>
        <p:txBody>
          <a:bodyPr rtlCol="0"/>
          <a:lstStyle/>
          <a:p>
            <a:pPr rtl="0"/>
            <a:r>
              <a:rPr lang="ru-RU" sz="1600" b="1" noProof="1" smtClean="0"/>
              <a:t>Общедоступность и полезность </a:t>
            </a:r>
            <a:endParaRPr lang="ru-RU" sz="1600" b="1" noProof="1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75979D46-D664-4267-B673-E6B048C084A4}"/>
              </a:ext>
            </a:extLst>
          </p:cNvPr>
          <p:cNvCxnSpPr>
            <a:cxnSpLocks/>
          </p:cNvCxnSpPr>
          <p:nvPr/>
        </p:nvCxnSpPr>
        <p:spPr>
          <a:xfrm>
            <a:off x="9882000" y="4690257"/>
            <a:ext cx="18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D11578AB-8F47-4648-B827-D4367249BDB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792000" y="4811855"/>
            <a:ext cx="1980000" cy="720000"/>
          </a:xfrm>
        </p:spPr>
        <p:txBody>
          <a:bodyPr rtlCol="0"/>
          <a:lstStyle/>
          <a:p>
            <a:pPr rtl="0"/>
            <a:r>
              <a:rPr lang="ru-RU" noProof="1" smtClean="0"/>
              <a:t>приближение социальных услуг </a:t>
            </a:r>
            <a:br>
              <a:rPr lang="ru-RU" noProof="1" smtClean="0"/>
            </a:br>
            <a:r>
              <a:rPr lang="ru-RU" noProof="1" smtClean="0"/>
              <a:t>к жителям, комфортные условия </a:t>
            </a:r>
            <a:endParaRPr lang="ru-RU" noProof="1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79F4F6B-299B-431B-AD93-01AF893D8C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1" smtClean="0"/>
              <a:pPr rtl="0"/>
              <a:t>5</a:t>
            </a:fld>
            <a:endParaRPr lang="ru-RU" noProof="1"/>
          </a:p>
        </p:txBody>
      </p:sp>
      <p:pic>
        <p:nvPicPr>
          <p:cNvPr id="34" name="Picture 16" descr="https://avatars.mds.yandex.net/get-altay/918124/2a00000162217108e777d075ff379d28a510/orig"/>
          <p:cNvPicPr>
            <a:picLocks noGrp="1" noChangeAspect="1" noChangeArrowheads="1"/>
          </p:cNvPicPr>
          <p:nvPr>
            <p:ph type="pic" sz="quarter" idx="4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50" r="1765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kalininnews.ru/icon/news2/465x310/39181_1472028283.jpg"/>
          <p:cNvPicPr>
            <a:picLocks noGrp="1" noChangeAspect="1" noChangeArrowheads="1"/>
          </p:cNvPicPr>
          <p:nvPr>
            <p:ph type="pic" sz="quarter" idx="4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93" r="166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https://st.depositphotos.com/2325841/3473/i/950/depositphotos_34737501-stock-photo-schoolchildren-in-a-geography-lesson.jpg"/>
          <p:cNvPicPr>
            <a:picLocks noGrp="1" noChangeAspect="1" noChangeArrowheads="1"/>
          </p:cNvPicPr>
          <p:nvPr>
            <p:ph type="pic" sz="quarter" idx="43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93" r="166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https://images-i.jpimedia.uk/imagefetch/c_fill,f_auto,h_1134,q_auto:eco,w_1700/https:/inews.co.uk/wp-content/uploads/2016/05/GettyImages-76510595.jpg"/>
          <p:cNvPicPr>
            <a:picLocks noGrp="1" noChangeAspect="1" noChangeArrowheads="1"/>
          </p:cNvPicPr>
          <p:nvPr>
            <p:ph type="pic" sz="quarter" idx="44"/>
          </p:nvPr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73" r="16773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www.lacework.com/wp-content/uploads/2019/04/anubhav-saxena-41356-unsplash.jpg"/>
          <p:cNvPicPr>
            <a:picLocks noGrp="1" noChangeAspect="1" noChangeArrowheads="1"/>
          </p:cNvPicPr>
          <p:nvPr>
            <p:ph type="pic" sz="quarter" idx="45"/>
          </p:nvPr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40" r="1934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6376945"/>
            <a:ext cx="11736125" cy="333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Турбина Администрация логоти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96495" y="5637475"/>
            <a:ext cx="1358438" cy="1220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51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Турбина Администрация логотип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42000"/>
            <a:ext cx="1130803" cy="1016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ru-RU" noProof="0" smtClean="0"/>
              <a:pPr rtl="0"/>
              <a:t>6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Программа социальной работы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5461686" y="5657850"/>
            <a:ext cx="5946090" cy="1119943"/>
          </a:xfrm>
        </p:spPr>
        <p:txBody>
          <a:bodyPr/>
          <a:lstStyle/>
          <a:p>
            <a:pPr algn="ctr"/>
            <a:r>
              <a:rPr lang="ru-RU" sz="3200" dirty="0" smtClean="0"/>
              <a:t>«Тайм-клуб на Гражданском»</a:t>
            </a:r>
            <a:endParaRPr lang="ru-RU" sz="3200" dirty="0"/>
          </a:p>
        </p:txBody>
      </p:sp>
      <p:pic>
        <p:nvPicPr>
          <p:cNvPr id="15" name="Рисунок 14" descr="Тех.регламент - 3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t="4021" b="4021"/>
          <a:stretch>
            <a:fillRect/>
          </a:stretch>
        </p:blipFill>
        <p:spPr/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V="1">
            <a:off x="431999" y="6079337"/>
            <a:ext cx="45719" cy="518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5229225" cy="675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257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ru-RU" noProof="0" smtClean="0"/>
              <a:pPr rtl="0"/>
              <a:t>7</a:t>
            </a:fld>
            <a:endParaRPr lang="ru-RU" noProof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8638" y="3981449"/>
            <a:ext cx="5157787" cy="24050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ru-RU" dirty="0" smtClean="0"/>
              <a:t>Категории   получателей и формы работы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143625" y="3457575"/>
            <a:ext cx="2857500" cy="494896"/>
          </a:xfrm>
        </p:spPr>
        <p:txBody>
          <a:bodyPr/>
          <a:lstStyle/>
          <a:p>
            <a:r>
              <a:rPr lang="ru-RU" b="1" dirty="0" smtClean="0"/>
              <a:t>Несовершеннолетние</a:t>
            </a:r>
            <a:endParaRPr lang="ru-RU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6002215" y="4114801"/>
            <a:ext cx="2876362" cy="16529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9390953" y="3592471"/>
            <a:ext cx="1800000" cy="360000"/>
          </a:xfrm>
        </p:spPr>
        <p:txBody>
          <a:bodyPr/>
          <a:lstStyle/>
          <a:p>
            <a:r>
              <a:rPr lang="ru-RU" b="1" dirty="0" smtClean="0"/>
              <a:t>Родители</a:t>
            </a:r>
            <a:endParaRPr lang="ru-RU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/>
          </p:nvPr>
        </p:nvSpPr>
        <p:spPr>
          <a:xfrm>
            <a:off x="9167446" y="4021015"/>
            <a:ext cx="2813539" cy="17115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7"/>
          </p:nvPr>
        </p:nvSpPr>
        <p:spPr>
          <a:xfrm>
            <a:off x="6295293" y="342900"/>
            <a:ext cx="2602522" cy="700453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Беременные женщины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/>
          </p:nvPr>
        </p:nvSpPr>
        <p:spPr>
          <a:xfrm>
            <a:off x="6107722" y="1090247"/>
            <a:ext cx="2954215" cy="20632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9"/>
          </p:nvPr>
        </p:nvSpPr>
        <p:spPr>
          <a:xfrm>
            <a:off x="9555077" y="508100"/>
            <a:ext cx="1800000" cy="360000"/>
          </a:xfrm>
        </p:spPr>
        <p:txBody>
          <a:bodyPr/>
          <a:lstStyle/>
          <a:p>
            <a:r>
              <a:rPr lang="ru-RU" b="1" dirty="0" smtClean="0"/>
              <a:t>Семьи с детьми</a:t>
            </a:r>
            <a:endParaRPr lang="ru-RU" b="1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0"/>
          </p:nvPr>
        </p:nvSpPr>
        <p:spPr>
          <a:xfrm>
            <a:off x="9202615" y="1101969"/>
            <a:ext cx="2543908" cy="20163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" name="Picture 5" descr="https://sun9-47.userapi.com/impf/c852020/v852020260/1e32f9/zGivySbgPz0.jpg?size=1280x960&amp;quality=96&amp;sign=457b2961aa0aa5b84566ebc5560dab6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837" y="1120838"/>
            <a:ext cx="2743730" cy="2057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14" y="4093913"/>
            <a:ext cx="2866249" cy="165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92725" y="4043364"/>
            <a:ext cx="2813538" cy="176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5932" y="1085851"/>
            <a:ext cx="3035194" cy="207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Picture 2" descr="https://tcblog.ru/wp-content/uploads/2016/11/user-experience-for-startups.pn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62" b="1362"/>
          <a:stretch>
            <a:fillRect/>
          </a:stretch>
        </p:blipFill>
        <p:spPr bwMode="auto">
          <a:xfrm>
            <a:off x="385764" y="-13646"/>
            <a:ext cx="5529262" cy="4171310"/>
          </a:xfrm>
          <a:prstGeom prst="rect">
            <a:avLst/>
          </a:prstGeom>
          <a:noFill/>
          <a:ln w="95250" cap="sq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Турбина Администрация логоти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61197" y="5842000"/>
            <a:ext cx="1130803" cy="10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707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44693" y="5288340"/>
            <a:ext cx="12673408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Достигае</a:t>
            </a:r>
            <a:r>
              <a:rPr lang="ru-RU" sz="48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мые </a:t>
            </a:r>
            <a:r>
              <a:rPr lang="ru-RU" sz="48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технологии</a:t>
            </a:r>
            <a:endParaRPr lang="ru-RU" sz="4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4120377"/>
              </p:ext>
            </p:extLst>
          </p:nvPr>
        </p:nvGraphicFramePr>
        <p:xfrm>
          <a:off x="431371" y="260648"/>
          <a:ext cx="11137237" cy="5027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Турбина Администрация логоти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61197" y="5842000"/>
            <a:ext cx="1130803" cy="10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824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284176901"/>
              </p:ext>
            </p:extLst>
          </p:nvPr>
        </p:nvGraphicFramePr>
        <p:xfrm>
          <a:off x="471487" y="260648"/>
          <a:ext cx="11481163" cy="5111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144693" y="5288340"/>
            <a:ext cx="12673408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Достигаемые</a:t>
            </a:r>
            <a:r>
              <a:rPr lang="ru-RU" sz="4800" b="1" cap="none" spc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технологии</a:t>
            </a:r>
            <a:endParaRPr lang="ru-RU" sz="4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Турбина Администрация логоти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61197" y="5842000"/>
            <a:ext cx="1130803" cy="10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070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41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_30677660_TF33781529" id="{A44938B0-BC5A-4767-BF30-38C8000CE585}" vid="{A994127E-A67F-4C85-9FD0-DD3FF82BA15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Технологическая презентация</Template>
  <TotalTime>0</TotalTime>
  <Words>503</Words>
  <Application>Microsoft Office PowerPoint</Application>
  <PresentationFormat>Произвольный</PresentationFormat>
  <Paragraphs>152</Paragraphs>
  <Slides>13</Slides>
  <Notes>8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Тайм-клуб как технология социальной  адаптации </vt:lpstr>
      <vt:lpstr>Социальная адаптация  </vt:lpstr>
      <vt:lpstr>ЦСПСИД Калининского района</vt:lpstr>
      <vt:lpstr>Тайм-клуб      217 кв.м.</vt:lpstr>
      <vt:lpstr>Задачи</vt:lpstr>
      <vt:lpstr>Программа социальной работы</vt:lpstr>
      <vt:lpstr>Категории   получателей и формы работы</vt:lpstr>
      <vt:lpstr>Слайд 8</vt:lpstr>
      <vt:lpstr>Слайд 9</vt:lpstr>
      <vt:lpstr>Паспорт тайм-клуба </vt:lpstr>
      <vt:lpstr>Стратегия развития</vt:lpstr>
      <vt:lpstr>Отзывы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2019-08-02T12:04:37Z</dcterms:created>
  <dcterms:modified xsi:type="dcterms:W3CDTF">2021-06-01T05:24:52Z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2018-08-01T18:58:27.2090037Z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