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9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D47D1-B22F-4E3C-9BEB-ACAE938ECF20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E3DDE0-AC04-4BB8-BA76-6D673974E095}">
      <dgm:prSet phldrT="[Текст]" custT="1"/>
      <dgm:spPr/>
      <dgm:t>
        <a:bodyPr/>
        <a:lstStyle/>
        <a:p>
          <a:r>
            <a:rPr lang="ru-RU" sz="2400" b="1" dirty="0" smtClean="0"/>
            <a:t>приёмы беседы</a:t>
          </a:r>
          <a:endParaRPr lang="ru-RU" sz="2400" b="1" dirty="0"/>
        </a:p>
      </dgm:t>
    </dgm:pt>
    <dgm:pt modelId="{918E7FAA-8D5F-4321-AB6F-B56F0B118F52}" type="parTrans" cxnId="{58F070A7-7216-437D-97A1-4E9D903D757D}">
      <dgm:prSet/>
      <dgm:spPr/>
      <dgm:t>
        <a:bodyPr/>
        <a:lstStyle/>
        <a:p>
          <a:endParaRPr lang="ru-RU" sz="1800" b="1"/>
        </a:p>
      </dgm:t>
    </dgm:pt>
    <dgm:pt modelId="{B689B16C-7598-420A-9B22-BF718B65DB1A}" type="sibTrans" cxnId="{58F070A7-7216-437D-97A1-4E9D903D757D}">
      <dgm:prSet/>
      <dgm:spPr/>
      <dgm:t>
        <a:bodyPr/>
        <a:lstStyle/>
        <a:p>
          <a:endParaRPr lang="ru-RU" sz="1800" b="1"/>
        </a:p>
      </dgm:t>
    </dgm:pt>
    <dgm:pt modelId="{9F0755CA-B0AE-46A0-B804-F90AB2CF860F}">
      <dgm:prSet phldrT="[Текст]" custT="1"/>
      <dgm:spPr/>
      <dgm:t>
        <a:bodyPr/>
        <a:lstStyle/>
        <a:p>
          <a:r>
            <a:rPr lang="ru-RU" sz="2400" b="1" dirty="0" smtClean="0"/>
            <a:t>мотивирование ПСУ к трезвому образу жизни</a:t>
          </a:r>
          <a:endParaRPr lang="ru-RU" sz="2400" b="1" dirty="0"/>
        </a:p>
      </dgm:t>
    </dgm:pt>
    <dgm:pt modelId="{114FF837-BA81-4890-A744-BB252A158867}" type="parTrans" cxnId="{8CABC3B1-B2A6-42FC-B6C3-065705E4C840}">
      <dgm:prSet/>
      <dgm:spPr/>
      <dgm:t>
        <a:bodyPr/>
        <a:lstStyle/>
        <a:p>
          <a:endParaRPr lang="ru-RU" sz="1800" b="1"/>
        </a:p>
      </dgm:t>
    </dgm:pt>
    <dgm:pt modelId="{C8237E57-E607-4BD4-95FA-8E117895BEC1}" type="sibTrans" cxnId="{8CABC3B1-B2A6-42FC-B6C3-065705E4C840}">
      <dgm:prSet/>
      <dgm:spPr/>
      <dgm:t>
        <a:bodyPr/>
        <a:lstStyle/>
        <a:p>
          <a:endParaRPr lang="ru-RU" sz="1800" b="1"/>
        </a:p>
      </dgm:t>
    </dgm:pt>
    <dgm:pt modelId="{15A40964-9F1A-4060-9574-4ADBB9314C80}">
      <dgm:prSet phldrT="[Текст]" custT="1"/>
      <dgm:spPr/>
      <dgm:t>
        <a:bodyPr/>
        <a:lstStyle/>
        <a:p>
          <a:r>
            <a:rPr lang="ru-RU" sz="2400" b="1" dirty="0" smtClean="0"/>
            <a:t>поддержание контакта</a:t>
          </a:r>
          <a:endParaRPr lang="ru-RU" sz="2400" b="1" dirty="0"/>
        </a:p>
      </dgm:t>
    </dgm:pt>
    <dgm:pt modelId="{12099EA5-4F80-441A-92B4-5E5D439AFB63}" type="sibTrans" cxnId="{8EEF3E34-2653-4C3D-A15C-5042FBC797D9}">
      <dgm:prSet/>
      <dgm:spPr/>
      <dgm:t>
        <a:bodyPr/>
        <a:lstStyle/>
        <a:p>
          <a:endParaRPr lang="ru-RU" sz="1800" b="1"/>
        </a:p>
      </dgm:t>
    </dgm:pt>
    <dgm:pt modelId="{35537B0E-A66D-4E81-ADA4-7218698389C2}" type="parTrans" cxnId="{8EEF3E34-2653-4C3D-A15C-5042FBC797D9}">
      <dgm:prSet/>
      <dgm:spPr/>
      <dgm:t>
        <a:bodyPr/>
        <a:lstStyle/>
        <a:p>
          <a:endParaRPr lang="ru-RU" sz="1800" b="1"/>
        </a:p>
      </dgm:t>
    </dgm:pt>
    <dgm:pt modelId="{629CD4C8-9C58-4C88-B85C-94F5865819C0}">
      <dgm:prSet phldrT="[Текст]" custT="1"/>
      <dgm:spPr/>
      <dgm:t>
        <a:bodyPr/>
        <a:lstStyle/>
        <a:p>
          <a:r>
            <a:rPr lang="ru-RU" sz="2800" b="1" dirty="0" smtClean="0"/>
            <a:t>Рекомендации по взаимодействию с ПСУ – потребителями ПАВ разных типологических групп</a:t>
          </a:r>
          <a:endParaRPr lang="ru-RU" sz="2800" b="1" dirty="0"/>
        </a:p>
      </dgm:t>
    </dgm:pt>
    <dgm:pt modelId="{25C1AE59-16AB-48C9-8EFE-28556E102812}" type="sibTrans" cxnId="{7B317AED-2746-4FFA-931F-955D5304E930}">
      <dgm:prSet/>
      <dgm:spPr/>
      <dgm:t>
        <a:bodyPr/>
        <a:lstStyle/>
        <a:p>
          <a:endParaRPr lang="ru-RU" sz="1800" b="1"/>
        </a:p>
      </dgm:t>
    </dgm:pt>
    <dgm:pt modelId="{E483ECF7-585F-4CB8-B21D-DE2BFC501677}" type="parTrans" cxnId="{7B317AED-2746-4FFA-931F-955D5304E930}">
      <dgm:prSet/>
      <dgm:spPr/>
      <dgm:t>
        <a:bodyPr/>
        <a:lstStyle/>
        <a:p>
          <a:endParaRPr lang="ru-RU" sz="1800" b="1"/>
        </a:p>
      </dgm:t>
    </dgm:pt>
    <dgm:pt modelId="{13B04BF2-CAD8-4387-B2DD-262FC06A2BF3}" type="pres">
      <dgm:prSet presAssocID="{E85D47D1-B22F-4E3C-9BEB-ACAE938ECF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84D330-ED12-410B-8940-089C9FBAC329}" type="pres">
      <dgm:prSet presAssocID="{629CD4C8-9C58-4C88-B85C-94F5865819C0}" presName="hierRoot1" presStyleCnt="0">
        <dgm:presLayoutVars>
          <dgm:hierBranch val="init"/>
        </dgm:presLayoutVars>
      </dgm:prSet>
      <dgm:spPr/>
    </dgm:pt>
    <dgm:pt modelId="{478FC294-EDB2-4227-AB2E-E759A21AB199}" type="pres">
      <dgm:prSet presAssocID="{629CD4C8-9C58-4C88-B85C-94F5865819C0}" presName="rootComposite1" presStyleCnt="0"/>
      <dgm:spPr/>
    </dgm:pt>
    <dgm:pt modelId="{B596131B-B0C9-4B03-8FF2-8D2B3814A55C}" type="pres">
      <dgm:prSet presAssocID="{629CD4C8-9C58-4C88-B85C-94F5865819C0}" presName="rootText1" presStyleLbl="node0" presStyleIdx="0" presStyleCnt="1" custScaleX="503785" custScaleY="1198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5ECEDF-5584-4159-95A9-9F08454B184B}" type="pres">
      <dgm:prSet presAssocID="{629CD4C8-9C58-4C88-B85C-94F5865819C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B09A533-3954-41EB-95F3-E85742569FF0}" type="pres">
      <dgm:prSet presAssocID="{629CD4C8-9C58-4C88-B85C-94F5865819C0}" presName="hierChild2" presStyleCnt="0"/>
      <dgm:spPr/>
    </dgm:pt>
    <dgm:pt modelId="{C4FBD680-874B-482B-8094-929565C8B832}" type="pres">
      <dgm:prSet presAssocID="{35537B0E-A66D-4E81-ADA4-7218698389C2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4971643-4BE0-49B5-8497-68C2283A69BA}" type="pres">
      <dgm:prSet presAssocID="{15A40964-9F1A-4060-9574-4ADBB9314C80}" presName="hierRoot2" presStyleCnt="0">
        <dgm:presLayoutVars>
          <dgm:hierBranch val="init"/>
        </dgm:presLayoutVars>
      </dgm:prSet>
      <dgm:spPr/>
    </dgm:pt>
    <dgm:pt modelId="{C5C1A6ED-D1FA-4395-9BA6-A0338AD765AF}" type="pres">
      <dgm:prSet presAssocID="{15A40964-9F1A-4060-9574-4ADBB9314C80}" presName="rootComposite" presStyleCnt="0"/>
      <dgm:spPr/>
    </dgm:pt>
    <dgm:pt modelId="{237B304B-63B2-4810-AE87-845B926495F5}" type="pres">
      <dgm:prSet presAssocID="{15A40964-9F1A-4060-9574-4ADBB9314C80}" presName="rootText" presStyleLbl="node2" presStyleIdx="0" presStyleCnt="3" custScaleX="154849" custScaleY="1198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E87CCD-0EDD-4F8A-9018-31E1D8EC97E9}" type="pres">
      <dgm:prSet presAssocID="{15A40964-9F1A-4060-9574-4ADBB9314C80}" presName="rootConnector" presStyleLbl="node2" presStyleIdx="0" presStyleCnt="3"/>
      <dgm:spPr/>
      <dgm:t>
        <a:bodyPr/>
        <a:lstStyle/>
        <a:p>
          <a:endParaRPr lang="ru-RU"/>
        </a:p>
      </dgm:t>
    </dgm:pt>
    <dgm:pt modelId="{E504CDCC-FA86-4903-9273-A77851A6723F}" type="pres">
      <dgm:prSet presAssocID="{15A40964-9F1A-4060-9574-4ADBB9314C80}" presName="hierChild4" presStyleCnt="0"/>
      <dgm:spPr/>
    </dgm:pt>
    <dgm:pt modelId="{3797A111-3C34-4621-9F3A-83041C2F777E}" type="pres">
      <dgm:prSet presAssocID="{15A40964-9F1A-4060-9574-4ADBB9314C80}" presName="hierChild5" presStyleCnt="0"/>
      <dgm:spPr/>
    </dgm:pt>
    <dgm:pt modelId="{F2B8919C-C6A2-4251-BCBA-26F315A159B4}" type="pres">
      <dgm:prSet presAssocID="{918E7FAA-8D5F-4321-AB6F-B56F0B118F5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D44B6CB-0598-4027-B921-810A59D8C37F}" type="pres">
      <dgm:prSet presAssocID="{F5E3DDE0-AC04-4BB8-BA76-6D673974E095}" presName="hierRoot2" presStyleCnt="0">
        <dgm:presLayoutVars>
          <dgm:hierBranch val="init"/>
        </dgm:presLayoutVars>
      </dgm:prSet>
      <dgm:spPr/>
    </dgm:pt>
    <dgm:pt modelId="{F9ACE8D0-DFA1-404C-9AA3-295984E42284}" type="pres">
      <dgm:prSet presAssocID="{F5E3DDE0-AC04-4BB8-BA76-6D673974E095}" presName="rootComposite" presStyleCnt="0"/>
      <dgm:spPr/>
    </dgm:pt>
    <dgm:pt modelId="{4F486E21-B8E2-4CF0-9D5D-13895B03F5F8}" type="pres">
      <dgm:prSet presAssocID="{F5E3DDE0-AC04-4BB8-BA76-6D673974E095}" presName="rootText" presStyleLbl="node2" presStyleIdx="1" presStyleCnt="3" custScaleX="154849" custScaleY="1198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0EF2C4-5E8C-42EF-ABE3-B5B615B30873}" type="pres">
      <dgm:prSet presAssocID="{F5E3DDE0-AC04-4BB8-BA76-6D673974E095}" presName="rootConnector" presStyleLbl="node2" presStyleIdx="1" presStyleCnt="3"/>
      <dgm:spPr/>
      <dgm:t>
        <a:bodyPr/>
        <a:lstStyle/>
        <a:p>
          <a:endParaRPr lang="ru-RU"/>
        </a:p>
      </dgm:t>
    </dgm:pt>
    <dgm:pt modelId="{375E5E30-084A-4A36-B640-B66FBA2ABB62}" type="pres">
      <dgm:prSet presAssocID="{F5E3DDE0-AC04-4BB8-BA76-6D673974E095}" presName="hierChild4" presStyleCnt="0"/>
      <dgm:spPr/>
    </dgm:pt>
    <dgm:pt modelId="{B79BB04B-5D54-472E-9230-05ADF2157E35}" type="pres">
      <dgm:prSet presAssocID="{F5E3DDE0-AC04-4BB8-BA76-6D673974E095}" presName="hierChild5" presStyleCnt="0"/>
      <dgm:spPr/>
    </dgm:pt>
    <dgm:pt modelId="{2490CDEC-0C3C-415F-AC3E-28113EBEFAD6}" type="pres">
      <dgm:prSet presAssocID="{114FF837-BA81-4890-A744-BB252A15886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56217AB-FF10-4FC0-8C87-3B9031B265FE}" type="pres">
      <dgm:prSet presAssocID="{9F0755CA-B0AE-46A0-B804-F90AB2CF860F}" presName="hierRoot2" presStyleCnt="0">
        <dgm:presLayoutVars>
          <dgm:hierBranch val="init"/>
        </dgm:presLayoutVars>
      </dgm:prSet>
      <dgm:spPr/>
    </dgm:pt>
    <dgm:pt modelId="{467906CC-2B33-43A5-B635-4E6670E325C1}" type="pres">
      <dgm:prSet presAssocID="{9F0755CA-B0AE-46A0-B804-F90AB2CF860F}" presName="rootComposite" presStyleCnt="0"/>
      <dgm:spPr/>
    </dgm:pt>
    <dgm:pt modelId="{C4C5044D-7F97-49EB-9408-E1CE5ED9FAAD}" type="pres">
      <dgm:prSet presAssocID="{9F0755CA-B0AE-46A0-B804-F90AB2CF860F}" presName="rootText" presStyleLbl="node2" presStyleIdx="2" presStyleCnt="3" custScaleX="154849" custScaleY="1198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7ABB36-A20D-4A8D-91A9-84921E4F3CF2}" type="pres">
      <dgm:prSet presAssocID="{9F0755CA-B0AE-46A0-B804-F90AB2CF860F}" presName="rootConnector" presStyleLbl="node2" presStyleIdx="2" presStyleCnt="3"/>
      <dgm:spPr/>
      <dgm:t>
        <a:bodyPr/>
        <a:lstStyle/>
        <a:p>
          <a:endParaRPr lang="ru-RU"/>
        </a:p>
      </dgm:t>
    </dgm:pt>
    <dgm:pt modelId="{705507F8-E067-49D0-AD02-C6A33E04072B}" type="pres">
      <dgm:prSet presAssocID="{9F0755CA-B0AE-46A0-B804-F90AB2CF860F}" presName="hierChild4" presStyleCnt="0"/>
      <dgm:spPr/>
    </dgm:pt>
    <dgm:pt modelId="{AB78BBA3-3AC6-48A6-8D94-2A73F8B632FA}" type="pres">
      <dgm:prSet presAssocID="{9F0755CA-B0AE-46A0-B804-F90AB2CF860F}" presName="hierChild5" presStyleCnt="0"/>
      <dgm:spPr/>
    </dgm:pt>
    <dgm:pt modelId="{80A7890C-CC4B-406A-AF29-B60DB41BE8F8}" type="pres">
      <dgm:prSet presAssocID="{629CD4C8-9C58-4C88-B85C-94F5865819C0}" presName="hierChild3" presStyleCnt="0"/>
      <dgm:spPr/>
    </dgm:pt>
  </dgm:ptLst>
  <dgm:cxnLst>
    <dgm:cxn modelId="{7B317AED-2746-4FFA-931F-955D5304E930}" srcId="{E85D47D1-B22F-4E3C-9BEB-ACAE938ECF20}" destId="{629CD4C8-9C58-4C88-B85C-94F5865819C0}" srcOrd="0" destOrd="0" parTransId="{E483ECF7-585F-4CB8-B21D-DE2BFC501677}" sibTransId="{25C1AE59-16AB-48C9-8EFE-28556E102812}"/>
    <dgm:cxn modelId="{58F070A7-7216-437D-97A1-4E9D903D757D}" srcId="{629CD4C8-9C58-4C88-B85C-94F5865819C0}" destId="{F5E3DDE0-AC04-4BB8-BA76-6D673974E095}" srcOrd="1" destOrd="0" parTransId="{918E7FAA-8D5F-4321-AB6F-B56F0B118F52}" sibTransId="{B689B16C-7598-420A-9B22-BF718B65DB1A}"/>
    <dgm:cxn modelId="{8BFECF24-D30A-46ED-B890-E780735FB17D}" type="presOf" srcId="{9F0755CA-B0AE-46A0-B804-F90AB2CF860F}" destId="{C4C5044D-7F97-49EB-9408-E1CE5ED9FAAD}" srcOrd="0" destOrd="0" presId="urn:microsoft.com/office/officeart/2005/8/layout/orgChart1"/>
    <dgm:cxn modelId="{C0902179-40F9-49FD-B8C9-8693E93558AD}" type="presOf" srcId="{15A40964-9F1A-4060-9574-4ADBB9314C80}" destId="{BAE87CCD-0EDD-4F8A-9018-31E1D8EC97E9}" srcOrd="1" destOrd="0" presId="urn:microsoft.com/office/officeart/2005/8/layout/orgChart1"/>
    <dgm:cxn modelId="{BAA90CE0-1293-481F-BC4D-BFCDFE05AF5F}" type="presOf" srcId="{E85D47D1-B22F-4E3C-9BEB-ACAE938ECF20}" destId="{13B04BF2-CAD8-4387-B2DD-262FC06A2BF3}" srcOrd="0" destOrd="0" presId="urn:microsoft.com/office/officeart/2005/8/layout/orgChart1"/>
    <dgm:cxn modelId="{B232E78D-2656-4DE8-9637-D897C55B85E4}" type="presOf" srcId="{629CD4C8-9C58-4C88-B85C-94F5865819C0}" destId="{745ECEDF-5584-4159-95A9-9F08454B184B}" srcOrd="1" destOrd="0" presId="urn:microsoft.com/office/officeart/2005/8/layout/orgChart1"/>
    <dgm:cxn modelId="{CFF1311B-FD40-4B8C-B1A9-3E4531B8C3F9}" type="presOf" srcId="{9F0755CA-B0AE-46A0-B804-F90AB2CF860F}" destId="{D17ABB36-A20D-4A8D-91A9-84921E4F3CF2}" srcOrd="1" destOrd="0" presId="urn:microsoft.com/office/officeart/2005/8/layout/orgChart1"/>
    <dgm:cxn modelId="{A8EBEBAE-7DD2-42E4-9A97-411C278FE8C3}" type="presOf" srcId="{918E7FAA-8D5F-4321-AB6F-B56F0B118F52}" destId="{F2B8919C-C6A2-4251-BCBA-26F315A159B4}" srcOrd="0" destOrd="0" presId="urn:microsoft.com/office/officeart/2005/8/layout/orgChart1"/>
    <dgm:cxn modelId="{43309178-A3E9-4FA6-9708-DCD007D7A2E7}" type="presOf" srcId="{114FF837-BA81-4890-A744-BB252A158867}" destId="{2490CDEC-0C3C-415F-AC3E-28113EBEFAD6}" srcOrd="0" destOrd="0" presId="urn:microsoft.com/office/officeart/2005/8/layout/orgChart1"/>
    <dgm:cxn modelId="{8CABC3B1-B2A6-42FC-B6C3-065705E4C840}" srcId="{629CD4C8-9C58-4C88-B85C-94F5865819C0}" destId="{9F0755CA-B0AE-46A0-B804-F90AB2CF860F}" srcOrd="2" destOrd="0" parTransId="{114FF837-BA81-4890-A744-BB252A158867}" sibTransId="{C8237E57-E607-4BD4-95FA-8E117895BEC1}"/>
    <dgm:cxn modelId="{ABE4C6E1-9E0D-48DE-9CE2-C9204D038BCF}" type="presOf" srcId="{15A40964-9F1A-4060-9574-4ADBB9314C80}" destId="{237B304B-63B2-4810-AE87-845B926495F5}" srcOrd="0" destOrd="0" presId="urn:microsoft.com/office/officeart/2005/8/layout/orgChart1"/>
    <dgm:cxn modelId="{8EEF3E34-2653-4C3D-A15C-5042FBC797D9}" srcId="{629CD4C8-9C58-4C88-B85C-94F5865819C0}" destId="{15A40964-9F1A-4060-9574-4ADBB9314C80}" srcOrd="0" destOrd="0" parTransId="{35537B0E-A66D-4E81-ADA4-7218698389C2}" sibTransId="{12099EA5-4F80-441A-92B4-5E5D439AFB63}"/>
    <dgm:cxn modelId="{CB70FFAD-AE3D-4942-995A-6ADB017F242B}" type="presOf" srcId="{F5E3DDE0-AC04-4BB8-BA76-6D673974E095}" destId="{F70EF2C4-5E8C-42EF-ABE3-B5B615B30873}" srcOrd="1" destOrd="0" presId="urn:microsoft.com/office/officeart/2005/8/layout/orgChart1"/>
    <dgm:cxn modelId="{7268330C-4D3B-46DB-AC14-128A111387D9}" type="presOf" srcId="{F5E3DDE0-AC04-4BB8-BA76-6D673974E095}" destId="{4F486E21-B8E2-4CF0-9D5D-13895B03F5F8}" srcOrd="0" destOrd="0" presId="urn:microsoft.com/office/officeart/2005/8/layout/orgChart1"/>
    <dgm:cxn modelId="{ACFDEF65-EBC1-43FC-B85E-E4415106326D}" type="presOf" srcId="{35537B0E-A66D-4E81-ADA4-7218698389C2}" destId="{C4FBD680-874B-482B-8094-929565C8B832}" srcOrd="0" destOrd="0" presId="urn:microsoft.com/office/officeart/2005/8/layout/orgChart1"/>
    <dgm:cxn modelId="{340D28AC-DC2E-4FD7-9555-715732A74F90}" type="presOf" srcId="{629CD4C8-9C58-4C88-B85C-94F5865819C0}" destId="{B596131B-B0C9-4B03-8FF2-8D2B3814A55C}" srcOrd="0" destOrd="0" presId="urn:microsoft.com/office/officeart/2005/8/layout/orgChart1"/>
    <dgm:cxn modelId="{C8DE0DE8-109C-42E5-A493-B10C2A1C347A}" type="presParOf" srcId="{13B04BF2-CAD8-4387-B2DD-262FC06A2BF3}" destId="{EB84D330-ED12-410B-8940-089C9FBAC329}" srcOrd="0" destOrd="0" presId="urn:microsoft.com/office/officeart/2005/8/layout/orgChart1"/>
    <dgm:cxn modelId="{07BC7AC2-0FD1-443B-BB50-4B8228AAAEE6}" type="presParOf" srcId="{EB84D330-ED12-410B-8940-089C9FBAC329}" destId="{478FC294-EDB2-4227-AB2E-E759A21AB199}" srcOrd="0" destOrd="0" presId="urn:microsoft.com/office/officeart/2005/8/layout/orgChart1"/>
    <dgm:cxn modelId="{11062DC3-0533-43D0-AE7F-5F01501CDCCC}" type="presParOf" srcId="{478FC294-EDB2-4227-AB2E-E759A21AB199}" destId="{B596131B-B0C9-4B03-8FF2-8D2B3814A55C}" srcOrd="0" destOrd="0" presId="urn:microsoft.com/office/officeart/2005/8/layout/orgChart1"/>
    <dgm:cxn modelId="{71FE2771-920C-4C61-985E-57AEDE278F97}" type="presParOf" srcId="{478FC294-EDB2-4227-AB2E-E759A21AB199}" destId="{745ECEDF-5584-4159-95A9-9F08454B184B}" srcOrd="1" destOrd="0" presId="urn:microsoft.com/office/officeart/2005/8/layout/orgChart1"/>
    <dgm:cxn modelId="{78B4DF8E-2C85-4570-86B0-5F00EC197D5E}" type="presParOf" srcId="{EB84D330-ED12-410B-8940-089C9FBAC329}" destId="{8B09A533-3954-41EB-95F3-E85742569FF0}" srcOrd="1" destOrd="0" presId="urn:microsoft.com/office/officeart/2005/8/layout/orgChart1"/>
    <dgm:cxn modelId="{01428DE7-74F3-4DBB-A388-755B4DE09809}" type="presParOf" srcId="{8B09A533-3954-41EB-95F3-E85742569FF0}" destId="{C4FBD680-874B-482B-8094-929565C8B832}" srcOrd="0" destOrd="0" presId="urn:microsoft.com/office/officeart/2005/8/layout/orgChart1"/>
    <dgm:cxn modelId="{D4033D51-84D7-402E-8481-EC060D08C9B8}" type="presParOf" srcId="{8B09A533-3954-41EB-95F3-E85742569FF0}" destId="{34971643-4BE0-49B5-8497-68C2283A69BA}" srcOrd="1" destOrd="0" presId="urn:microsoft.com/office/officeart/2005/8/layout/orgChart1"/>
    <dgm:cxn modelId="{BB281F52-46FD-4D74-AC74-203EA4806663}" type="presParOf" srcId="{34971643-4BE0-49B5-8497-68C2283A69BA}" destId="{C5C1A6ED-D1FA-4395-9BA6-A0338AD765AF}" srcOrd="0" destOrd="0" presId="urn:microsoft.com/office/officeart/2005/8/layout/orgChart1"/>
    <dgm:cxn modelId="{27CF6E4A-3860-4BE6-B2C2-E907C8D051D4}" type="presParOf" srcId="{C5C1A6ED-D1FA-4395-9BA6-A0338AD765AF}" destId="{237B304B-63B2-4810-AE87-845B926495F5}" srcOrd="0" destOrd="0" presId="urn:microsoft.com/office/officeart/2005/8/layout/orgChart1"/>
    <dgm:cxn modelId="{A49E8229-2BFA-427E-B34C-145F874D53BB}" type="presParOf" srcId="{C5C1A6ED-D1FA-4395-9BA6-A0338AD765AF}" destId="{BAE87CCD-0EDD-4F8A-9018-31E1D8EC97E9}" srcOrd="1" destOrd="0" presId="urn:microsoft.com/office/officeart/2005/8/layout/orgChart1"/>
    <dgm:cxn modelId="{E9ADCA23-8B72-46F1-A31C-8EF5FD0A64AB}" type="presParOf" srcId="{34971643-4BE0-49B5-8497-68C2283A69BA}" destId="{E504CDCC-FA86-4903-9273-A77851A6723F}" srcOrd="1" destOrd="0" presId="urn:microsoft.com/office/officeart/2005/8/layout/orgChart1"/>
    <dgm:cxn modelId="{9231A52E-2B9F-491D-BB68-CEB2DC34AFC7}" type="presParOf" srcId="{34971643-4BE0-49B5-8497-68C2283A69BA}" destId="{3797A111-3C34-4621-9F3A-83041C2F777E}" srcOrd="2" destOrd="0" presId="urn:microsoft.com/office/officeart/2005/8/layout/orgChart1"/>
    <dgm:cxn modelId="{F7DB0D96-702E-48F0-8985-2F969AABBC23}" type="presParOf" srcId="{8B09A533-3954-41EB-95F3-E85742569FF0}" destId="{F2B8919C-C6A2-4251-BCBA-26F315A159B4}" srcOrd="2" destOrd="0" presId="urn:microsoft.com/office/officeart/2005/8/layout/orgChart1"/>
    <dgm:cxn modelId="{606A83FE-AC29-4799-AD5C-78A93EB10DED}" type="presParOf" srcId="{8B09A533-3954-41EB-95F3-E85742569FF0}" destId="{2D44B6CB-0598-4027-B921-810A59D8C37F}" srcOrd="3" destOrd="0" presId="urn:microsoft.com/office/officeart/2005/8/layout/orgChart1"/>
    <dgm:cxn modelId="{ED4C13D2-38CD-4B01-83B6-1565CF5692DE}" type="presParOf" srcId="{2D44B6CB-0598-4027-B921-810A59D8C37F}" destId="{F9ACE8D0-DFA1-404C-9AA3-295984E42284}" srcOrd="0" destOrd="0" presId="urn:microsoft.com/office/officeart/2005/8/layout/orgChart1"/>
    <dgm:cxn modelId="{BBE5F3A4-C3D0-4C98-842F-470055E3AFBD}" type="presParOf" srcId="{F9ACE8D0-DFA1-404C-9AA3-295984E42284}" destId="{4F486E21-B8E2-4CF0-9D5D-13895B03F5F8}" srcOrd="0" destOrd="0" presId="urn:microsoft.com/office/officeart/2005/8/layout/orgChart1"/>
    <dgm:cxn modelId="{0CA0ACE7-0C45-41FA-B438-0B946C4EC18A}" type="presParOf" srcId="{F9ACE8D0-DFA1-404C-9AA3-295984E42284}" destId="{F70EF2C4-5E8C-42EF-ABE3-B5B615B30873}" srcOrd="1" destOrd="0" presId="urn:microsoft.com/office/officeart/2005/8/layout/orgChart1"/>
    <dgm:cxn modelId="{517DEDC0-2BF9-497B-8A16-1F185C9D5EBF}" type="presParOf" srcId="{2D44B6CB-0598-4027-B921-810A59D8C37F}" destId="{375E5E30-084A-4A36-B640-B66FBA2ABB62}" srcOrd="1" destOrd="0" presId="urn:microsoft.com/office/officeart/2005/8/layout/orgChart1"/>
    <dgm:cxn modelId="{DECE946B-F24B-42A6-9E81-A9B7375F2BFB}" type="presParOf" srcId="{2D44B6CB-0598-4027-B921-810A59D8C37F}" destId="{B79BB04B-5D54-472E-9230-05ADF2157E35}" srcOrd="2" destOrd="0" presId="urn:microsoft.com/office/officeart/2005/8/layout/orgChart1"/>
    <dgm:cxn modelId="{21E6AC64-25D7-425D-917C-DEFB7050DDAD}" type="presParOf" srcId="{8B09A533-3954-41EB-95F3-E85742569FF0}" destId="{2490CDEC-0C3C-415F-AC3E-28113EBEFAD6}" srcOrd="4" destOrd="0" presId="urn:microsoft.com/office/officeart/2005/8/layout/orgChart1"/>
    <dgm:cxn modelId="{55275054-88EF-46FF-9860-CEA2DE2754B1}" type="presParOf" srcId="{8B09A533-3954-41EB-95F3-E85742569FF0}" destId="{556217AB-FF10-4FC0-8C87-3B9031B265FE}" srcOrd="5" destOrd="0" presId="urn:microsoft.com/office/officeart/2005/8/layout/orgChart1"/>
    <dgm:cxn modelId="{F0295D91-0852-4155-9799-2EC1BD0DE4BE}" type="presParOf" srcId="{556217AB-FF10-4FC0-8C87-3B9031B265FE}" destId="{467906CC-2B33-43A5-B635-4E6670E325C1}" srcOrd="0" destOrd="0" presId="urn:microsoft.com/office/officeart/2005/8/layout/orgChart1"/>
    <dgm:cxn modelId="{803EDF85-15B0-419C-97C9-143C63AECEDE}" type="presParOf" srcId="{467906CC-2B33-43A5-B635-4E6670E325C1}" destId="{C4C5044D-7F97-49EB-9408-E1CE5ED9FAAD}" srcOrd="0" destOrd="0" presId="urn:microsoft.com/office/officeart/2005/8/layout/orgChart1"/>
    <dgm:cxn modelId="{214AEF94-A7ED-40FF-BAC1-951638AF59CD}" type="presParOf" srcId="{467906CC-2B33-43A5-B635-4E6670E325C1}" destId="{D17ABB36-A20D-4A8D-91A9-84921E4F3CF2}" srcOrd="1" destOrd="0" presId="urn:microsoft.com/office/officeart/2005/8/layout/orgChart1"/>
    <dgm:cxn modelId="{2D4AB9BF-0E10-4CE0-ABDA-92ABDB624D49}" type="presParOf" srcId="{556217AB-FF10-4FC0-8C87-3B9031B265FE}" destId="{705507F8-E067-49D0-AD02-C6A33E04072B}" srcOrd="1" destOrd="0" presId="urn:microsoft.com/office/officeart/2005/8/layout/orgChart1"/>
    <dgm:cxn modelId="{B475B442-34EA-471E-A484-9CF263762F3A}" type="presParOf" srcId="{556217AB-FF10-4FC0-8C87-3B9031B265FE}" destId="{AB78BBA3-3AC6-48A6-8D94-2A73F8B632FA}" srcOrd="2" destOrd="0" presId="urn:microsoft.com/office/officeart/2005/8/layout/orgChart1"/>
    <dgm:cxn modelId="{E7220A6F-1D2E-4B70-90E4-899DA38E48D8}" type="presParOf" srcId="{EB84D330-ED12-410B-8940-089C9FBAC329}" destId="{80A7890C-CC4B-406A-AF29-B60DB41BE8F8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5D47D1-B22F-4E3C-9BEB-ACAE938ECF20}" type="doc">
      <dgm:prSet loTypeId="urn:microsoft.com/office/officeart/2005/8/layout/orgChart1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5E3DDE0-AC04-4BB8-BA76-6D673974E095}">
      <dgm:prSet phldrT="[Текст]" custT="1"/>
      <dgm:spPr/>
      <dgm:t>
        <a:bodyPr/>
        <a:lstStyle/>
        <a:p>
          <a:r>
            <a:rPr lang="ru-RU" sz="2400" b="1" dirty="0" smtClean="0"/>
            <a:t>оптимальные формы и методы работы, возможные мероприятия</a:t>
          </a:r>
          <a:endParaRPr lang="ru-RU" sz="2400" b="1" dirty="0"/>
        </a:p>
      </dgm:t>
    </dgm:pt>
    <dgm:pt modelId="{918E7FAA-8D5F-4321-AB6F-B56F0B118F52}" type="parTrans" cxnId="{58F070A7-7216-437D-97A1-4E9D903D757D}">
      <dgm:prSet/>
      <dgm:spPr/>
      <dgm:t>
        <a:bodyPr/>
        <a:lstStyle/>
        <a:p>
          <a:endParaRPr lang="ru-RU" sz="1800" b="1"/>
        </a:p>
      </dgm:t>
    </dgm:pt>
    <dgm:pt modelId="{B689B16C-7598-420A-9B22-BF718B65DB1A}" type="sibTrans" cxnId="{58F070A7-7216-437D-97A1-4E9D903D757D}">
      <dgm:prSet/>
      <dgm:spPr/>
      <dgm:t>
        <a:bodyPr/>
        <a:lstStyle/>
        <a:p>
          <a:endParaRPr lang="ru-RU" sz="1800" b="1"/>
        </a:p>
      </dgm:t>
    </dgm:pt>
    <dgm:pt modelId="{9F0755CA-B0AE-46A0-B804-F90AB2CF860F}">
      <dgm:prSet phldrT="[Текст]" custT="1"/>
      <dgm:spPr/>
      <dgm:t>
        <a:bodyPr/>
        <a:lstStyle/>
        <a:p>
          <a:r>
            <a:rPr lang="ru-RU" sz="2400" b="1" dirty="0" smtClean="0"/>
            <a:t>рекомендации по </a:t>
          </a:r>
          <a:r>
            <a:rPr lang="ru-RU" sz="2400" b="1" dirty="0" err="1" smtClean="0"/>
            <a:t>межведомствен-ному</a:t>
          </a:r>
          <a:r>
            <a:rPr lang="ru-RU" sz="2400" b="1" dirty="0" smtClean="0"/>
            <a:t> взаимодействию</a:t>
          </a:r>
          <a:endParaRPr lang="ru-RU" sz="2400" b="1" dirty="0"/>
        </a:p>
      </dgm:t>
    </dgm:pt>
    <dgm:pt modelId="{114FF837-BA81-4890-A744-BB252A158867}" type="parTrans" cxnId="{8CABC3B1-B2A6-42FC-B6C3-065705E4C840}">
      <dgm:prSet/>
      <dgm:spPr/>
      <dgm:t>
        <a:bodyPr/>
        <a:lstStyle/>
        <a:p>
          <a:endParaRPr lang="ru-RU" sz="1800" b="1"/>
        </a:p>
      </dgm:t>
    </dgm:pt>
    <dgm:pt modelId="{C8237E57-E607-4BD4-95FA-8E117895BEC1}" type="sibTrans" cxnId="{8CABC3B1-B2A6-42FC-B6C3-065705E4C840}">
      <dgm:prSet/>
      <dgm:spPr/>
      <dgm:t>
        <a:bodyPr/>
        <a:lstStyle/>
        <a:p>
          <a:endParaRPr lang="ru-RU" sz="1800" b="1"/>
        </a:p>
      </dgm:t>
    </dgm:pt>
    <dgm:pt modelId="{15A40964-9F1A-4060-9574-4ADBB9314C80}">
      <dgm:prSet phldrT="[Текст]" custT="1"/>
      <dgm:spPr/>
      <dgm:t>
        <a:bodyPr/>
        <a:lstStyle/>
        <a:p>
          <a:r>
            <a:rPr lang="ru-RU" sz="2400" b="1" dirty="0" smtClean="0"/>
            <a:t>приоритетные направления социально-психологической помощи</a:t>
          </a:r>
          <a:endParaRPr lang="ru-RU" sz="2400" b="1" dirty="0"/>
        </a:p>
      </dgm:t>
    </dgm:pt>
    <dgm:pt modelId="{12099EA5-4F80-441A-92B4-5E5D439AFB63}" type="sibTrans" cxnId="{8EEF3E34-2653-4C3D-A15C-5042FBC797D9}">
      <dgm:prSet/>
      <dgm:spPr/>
      <dgm:t>
        <a:bodyPr/>
        <a:lstStyle/>
        <a:p>
          <a:endParaRPr lang="ru-RU" sz="1800" b="1"/>
        </a:p>
      </dgm:t>
    </dgm:pt>
    <dgm:pt modelId="{35537B0E-A66D-4E81-ADA4-7218698389C2}" type="parTrans" cxnId="{8EEF3E34-2653-4C3D-A15C-5042FBC797D9}">
      <dgm:prSet/>
      <dgm:spPr/>
      <dgm:t>
        <a:bodyPr/>
        <a:lstStyle/>
        <a:p>
          <a:endParaRPr lang="ru-RU" sz="1800" b="1"/>
        </a:p>
      </dgm:t>
    </dgm:pt>
    <dgm:pt modelId="{629CD4C8-9C58-4C88-B85C-94F5865819C0}">
      <dgm:prSet phldrT="[Текст]" custT="1"/>
      <dgm:spPr/>
      <dgm:t>
        <a:bodyPr/>
        <a:lstStyle/>
        <a:p>
          <a:r>
            <a:rPr lang="ru-RU" sz="2800" b="1" dirty="0" smtClean="0"/>
            <a:t>Рекомендации по социально-психологической работе с ПСУ – потребителями ПАВ разных типологических групп</a:t>
          </a:r>
          <a:endParaRPr lang="ru-RU" sz="2800" b="1" dirty="0"/>
        </a:p>
      </dgm:t>
    </dgm:pt>
    <dgm:pt modelId="{25C1AE59-16AB-48C9-8EFE-28556E102812}" type="sibTrans" cxnId="{7B317AED-2746-4FFA-931F-955D5304E930}">
      <dgm:prSet/>
      <dgm:spPr/>
      <dgm:t>
        <a:bodyPr/>
        <a:lstStyle/>
        <a:p>
          <a:endParaRPr lang="ru-RU" sz="1800" b="1"/>
        </a:p>
      </dgm:t>
    </dgm:pt>
    <dgm:pt modelId="{E483ECF7-585F-4CB8-B21D-DE2BFC501677}" type="parTrans" cxnId="{7B317AED-2746-4FFA-931F-955D5304E930}">
      <dgm:prSet/>
      <dgm:spPr/>
      <dgm:t>
        <a:bodyPr/>
        <a:lstStyle/>
        <a:p>
          <a:endParaRPr lang="ru-RU" sz="1800" b="1"/>
        </a:p>
      </dgm:t>
    </dgm:pt>
    <dgm:pt modelId="{13B04BF2-CAD8-4387-B2DD-262FC06A2BF3}" type="pres">
      <dgm:prSet presAssocID="{E85D47D1-B22F-4E3C-9BEB-ACAE938ECF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84D330-ED12-410B-8940-089C9FBAC329}" type="pres">
      <dgm:prSet presAssocID="{629CD4C8-9C58-4C88-B85C-94F5865819C0}" presName="hierRoot1" presStyleCnt="0">
        <dgm:presLayoutVars>
          <dgm:hierBranch val="init"/>
        </dgm:presLayoutVars>
      </dgm:prSet>
      <dgm:spPr/>
    </dgm:pt>
    <dgm:pt modelId="{478FC294-EDB2-4227-AB2E-E759A21AB199}" type="pres">
      <dgm:prSet presAssocID="{629CD4C8-9C58-4C88-B85C-94F5865819C0}" presName="rootComposite1" presStyleCnt="0"/>
      <dgm:spPr/>
    </dgm:pt>
    <dgm:pt modelId="{B596131B-B0C9-4B03-8FF2-8D2B3814A55C}" type="pres">
      <dgm:prSet presAssocID="{629CD4C8-9C58-4C88-B85C-94F5865819C0}" presName="rootText1" presStyleLbl="node0" presStyleIdx="0" presStyleCnt="1" custScaleX="503785" custScaleY="1198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5ECEDF-5584-4159-95A9-9F08454B184B}" type="pres">
      <dgm:prSet presAssocID="{629CD4C8-9C58-4C88-B85C-94F5865819C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B09A533-3954-41EB-95F3-E85742569FF0}" type="pres">
      <dgm:prSet presAssocID="{629CD4C8-9C58-4C88-B85C-94F5865819C0}" presName="hierChild2" presStyleCnt="0"/>
      <dgm:spPr/>
    </dgm:pt>
    <dgm:pt modelId="{C4FBD680-874B-482B-8094-929565C8B832}" type="pres">
      <dgm:prSet presAssocID="{35537B0E-A66D-4E81-ADA4-7218698389C2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4971643-4BE0-49B5-8497-68C2283A69BA}" type="pres">
      <dgm:prSet presAssocID="{15A40964-9F1A-4060-9574-4ADBB9314C80}" presName="hierRoot2" presStyleCnt="0">
        <dgm:presLayoutVars>
          <dgm:hierBranch val="init"/>
        </dgm:presLayoutVars>
      </dgm:prSet>
      <dgm:spPr/>
    </dgm:pt>
    <dgm:pt modelId="{C5C1A6ED-D1FA-4395-9BA6-A0338AD765AF}" type="pres">
      <dgm:prSet presAssocID="{15A40964-9F1A-4060-9574-4ADBB9314C80}" presName="rootComposite" presStyleCnt="0"/>
      <dgm:spPr/>
    </dgm:pt>
    <dgm:pt modelId="{237B304B-63B2-4810-AE87-845B926495F5}" type="pres">
      <dgm:prSet presAssocID="{15A40964-9F1A-4060-9574-4ADBB9314C80}" presName="rootText" presStyleLbl="node2" presStyleIdx="0" presStyleCnt="3" custScaleX="154849" custScaleY="2063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E87CCD-0EDD-4F8A-9018-31E1D8EC97E9}" type="pres">
      <dgm:prSet presAssocID="{15A40964-9F1A-4060-9574-4ADBB9314C80}" presName="rootConnector" presStyleLbl="node2" presStyleIdx="0" presStyleCnt="3"/>
      <dgm:spPr/>
      <dgm:t>
        <a:bodyPr/>
        <a:lstStyle/>
        <a:p>
          <a:endParaRPr lang="ru-RU"/>
        </a:p>
      </dgm:t>
    </dgm:pt>
    <dgm:pt modelId="{E504CDCC-FA86-4903-9273-A77851A6723F}" type="pres">
      <dgm:prSet presAssocID="{15A40964-9F1A-4060-9574-4ADBB9314C80}" presName="hierChild4" presStyleCnt="0"/>
      <dgm:spPr/>
    </dgm:pt>
    <dgm:pt modelId="{3797A111-3C34-4621-9F3A-83041C2F777E}" type="pres">
      <dgm:prSet presAssocID="{15A40964-9F1A-4060-9574-4ADBB9314C80}" presName="hierChild5" presStyleCnt="0"/>
      <dgm:spPr/>
    </dgm:pt>
    <dgm:pt modelId="{F2B8919C-C6A2-4251-BCBA-26F315A159B4}" type="pres">
      <dgm:prSet presAssocID="{918E7FAA-8D5F-4321-AB6F-B56F0B118F5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D44B6CB-0598-4027-B921-810A59D8C37F}" type="pres">
      <dgm:prSet presAssocID="{F5E3DDE0-AC04-4BB8-BA76-6D673974E095}" presName="hierRoot2" presStyleCnt="0">
        <dgm:presLayoutVars>
          <dgm:hierBranch val="init"/>
        </dgm:presLayoutVars>
      </dgm:prSet>
      <dgm:spPr/>
    </dgm:pt>
    <dgm:pt modelId="{F9ACE8D0-DFA1-404C-9AA3-295984E42284}" type="pres">
      <dgm:prSet presAssocID="{F5E3DDE0-AC04-4BB8-BA76-6D673974E095}" presName="rootComposite" presStyleCnt="0"/>
      <dgm:spPr/>
    </dgm:pt>
    <dgm:pt modelId="{4F486E21-B8E2-4CF0-9D5D-13895B03F5F8}" type="pres">
      <dgm:prSet presAssocID="{F5E3DDE0-AC04-4BB8-BA76-6D673974E095}" presName="rootText" presStyleLbl="node2" presStyleIdx="1" presStyleCnt="3" custScaleX="154849" custScaleY="2063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0EF2C4-5E8C-42EF-ABE3-B5B615B30873}" type="pres">
      <dgm:prSet presAssocID="{F5E3DDE0-AC04-4BB8-BA76-6D673974E095}" presName="rootConnector" presStyleLbl="node2" presStyleIdx="1" presStyleCnt="3"/>
      <dgm:spPr/>
      <dgm:t>
        <a:bodyPr/>
        <a:lstStyle/>
        <a:p>
          <a:endParaRPr lang="ru-RU"/>
        </a:p>
      </dgm:t>
    </dgm:pt>
    <dgm:pt modelId="{375E5E30-084A-4A36-B640-B66FBA2ABB62}" type="pres">
      <dgm:prSet presAssocID="{F5E3DDE0-AC04-4BB8-BA76-6D673974E095}" presName="hierChild4" presStyleCnt="0"/>
      <dgm:spPr/>
    </dgm:pt>
    <dgm:pt modelId="{B79BB04B-5D54-472E-9230-05ADF2157E35}" type="pres">
      <dgm:prSet presAssocID="{F5E3DDE0-AC04-4BB8-BA76-6D673974E095}" presName="hierChild5" presStyleCnt="0"/>
      <dgm:spPr/>
    </dgm:pt>
    <dgm:pt modelId="{2490CDEC-0C3C-415F-AC3E-28113EBEFAD6}" type="pres">
      <dgm:prSet presAssocID="{114FF837-BA81-4890-A744-BB252A15886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56217AB-FF10-4FC0-8C87-3B9031B265FE}" type="pres">
      <dgm:prSet presAssocID="{9F0755CA-B0AE-46A0-B804-F90AB2CF860F}" presName="hierRoot2" presStyleCnt="0">
        <dgm:presLayoutVars>
          <dgm:hierBranch val="init"/>
        </dgm:presLayoutVars>
      </dgm:prSet>
      <dgm:spPr/>
    </dgm:pt>
    <dgm:pt modelId="{467906CC-2B33-43A5-B635-4E6670E325C1}" type="pres">
      <dgm:prSet presAssocID="{9F0755CA-B0AE-46A0-B804-F90AB2CF860F}" presName="rootComposite" presStyleCnt="0"/>
      <dgm:spPr/>
    </dgm:pt>
    <dgm:pt modelId="{C4C5044D-7F97-49EB-9408-E1CE5ED9FAAD}" type="pres">
      <dgm:prSet presAssocID="{9F0755CA-B0AE-46A0-B804-F90AB2CF860F}" presName="rootText" presStyleLbl="node2" presStyleIdx="2" presStyleCnt="3" custScaleX="154849" custScaleY="2063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7ABB36-A20D-4A8D-91A9-84921E4F3CF2}" type="pres">
      <dgm:prSet presAssocID="{9F0755CA-B0AE-46A0-B804-F90AB2CF860F}" presName="rootConnector" presStyleLbl="node2" presStyleIdx="2" presStyleCnt="3"/>
      <dgm:spPr/>
      <dgm:t>
        <a:bodyPr/>
        <a:lstStyle/>
        <a:p>
          <a:endParaRPr lang="ru-RU"/>
        </a:p>
      </dgm:t>
    </dgm:pt>
    <dgm:pt modelId="{705507F8-E067-49D0-AD02-C6A33E04072B}" type="pres">
      <dgm:prSet presAssocID="{9F0755CA-B0AE-46A0-B804-F90AB2CF860F}" presName="hierChild4" presStyleCnt="0"/>
      <dgm:spPr/>
    </dgm:pt>
    <dgm:pt modelId="{AB78BBA3-3AC6-48A6-8D94-2A73F8B632FA}" type="pres">
      <dgm:prSet presAssocID="{9F0755CA-B0AE-46A0-B804-F90AB2CF860F}" presName="hierChild5" presStyleCnt="0"/>
      <dgm:spPr/>
    </dgm:pt>
    <dgm:pt modelId="{80A7890C-CC4B-406A-AF29-B60DB41BE8F8}" type="pres">
      <dgm:prSet presAssocID="{629CD4C8-9C58-4C88-B85C-94F5865819C0}" presName="hierChild3" presStyleCnt="0"/>
      <dgm:spPr/>
    </dgm:pt>
  </dgm:ptLst>
  <dgm:cxnLst>
    <dgm:cxn modelId="{7B317AED-2746-4FFA-931F-955D5304E930}" srcId="{E85D47D1-B22F-4E3C-9BEB-ACAE938ECF20}" destId="{629CD4C8-9C58-4C88-B85C-94F5865819C0}" srcOrd="0" destOrd="0" parTransId="{E483ECF7-585F-4CB8-B21D-DE2BFC501677}" sibTransId="{25C1AE59-16AB-48C9-8EFE-28556E102812}"/>
    <dgm:cxn modelId="{58F070A7-7216-437D-97A1-4E9D903D757D}" srcId="{629CD4C8-9C58-4C88-B85C-94F5865819C0}" destId="{F5E3DDE0-AC04-4BB8-BA76-6D673974E095}" srcOrd="1" destOrd="0" parTransId="{918E7FAA-8D5F-4321-AB6F-B56F0B118F52}" sibTransId="{B689B16C-7598-420A-9B22-BF718B65DB1A}"/>
    <dgm:cxn modelId="{8E949F78-FD18-4404-B696-7D3587C43CC7}" type="presOf" srcId="{629CD4C8-9C58-4C88-B85C-94F5865819C0}" destId="{B596131B-B0C9-4B03-8FF2-8D2B3814A55C}" srcOrd="0" destOrd="0" presId="urn:microsoft.com/office/officeart/2005/8/layout/orgChart1"/>
    <dgm:cxn modelId="{B6C01358-F6B9-4B5D-9EF9-175F101A240C}" type="presOf" srcId="{9F0755CA-B0AE-46A0-B804-F90AB2CF860F}" destId="{C4C5044D-7F97-49EB-9408-E1CE5ED9FAAD}" srcOrd="0" destOrd="0" presId="urn:microsoft.com/office/officeart/2005/8/layout/orgChart1"/>
    <dgm:cxn modelId="{CCBF4AEE-E647-4557-A1A2-BB2685636E9C}" type="presOf" srcId="{E85D47D1-B22F-4E3C-9BEB-ACAE938ECF20}" destId="{13B04BF2-CAD8-4387-B2DD-262FC06A2BF3}" srcOrd="0" destOrd="0" presId="urn:microsoft.com/office/officeart/2005/8/layout/orgChart1"/>
    <dgm:cxn modelId="{F10D15E4-DA8C-4408-B62E-C27827626C33}" type="presOf" srcId="{15A40964-9F1A-4060-9574-4ADBB9314C80}" destId="{BAE87CCD-0EDD-4F8A-9018-31E1D8EC97E9}" srcOrd="1" destOrd="0" presId="urn:microsoft.com/office/officeart/2005/8/layout/orgChart1"/>
    <dgm:cxn modelId="{BF355082-7883-48F4-856C-73C75CA2685A}" type="presOf" srcId="{918E7FAA-8D5F-4321-AB6F-B56F0B118F52}" destId="{F2B8919C-C6A2-4251-BCBA-26F315A159B4}" srcOrd="0" destOrd="0" presId="urn:microsoft.com/office/officeart/2005/8/layout/orgChart1"/>
    <dgm:cxn modelId="{44B205BE-A0E3-4968-812D-2930DF36DE8C}" type="presOf" srcId="{F5E3DDE0-AC04-4BB8-BA76-6D673974E095}" destId="{4F486E21-B8E2-4CF0-9D5D-13895B03F5F8}" srcOrd="0" destOrd="0" presId="urn:microsoft.com/office/officeart/2005/8/layout/orgChart1"/>
    <dgm:cxn modelId="{00737301-D62B-4E5A-98B7-24C2FD125D3B}" type="presOf" srcId="{15A40964-9F1A-4060-9574-4ADBB9314C80}" destId="{237B304B-63B2-4810-AE87-845B926495F5}" srcOrd="0" destOrd="0" presId="urn:microsoft.com/office/officeart/2005/8/layout/orgChart1"/>
    <dgm:cxn modelId="{8CABC3B1-B2A6-42FC-B6C3-065705E4C840}" srcId="{629CD4C8-9C58-4C88-B85C-94F5865819C0}" destId="{9F0755CA-B0AE-46A0-B804-F90AB2CF860F}" srcOrd="2" destOrd="0" parTransId="{114FF837-BA81-4890-A744-BB252A158867}" sibTransId="{C8237E57-E607-4BD4-95FA-8E117895BEC1}"/>
    <dgm:cxn modelId="{4CAAA530-4E98-4F49-81AB-F7819D386F88}" type="presOf" srcId="{9F0755CA-B0AE-46A0-B804-F90AB2CF860F}" destId="{D17ABB36-A20D-4A8D-91A9-84921E4F3CF2}" srcOrd="1" destOrd="0" presId="urn:microsoft.com/office/officeart/2005/8/layout/orgChart1"/>
    <dgm:cxn modelId="{8EEF3E34-2653-4C3D-A15C-5042FBC797D9}" srcId="{629CD4C8-9C58-4C88-B85C-94F5865819C0}" destId="{15A40964-9F1A-4060-9574-4ADBB9314C80}" srcOrd="0" destOrd="0" parTransId="{35537B0E-A66D-4E81-ADA4-7218698389C2}" sibTransId="{12099EA5-4F80-441A-92B4-5E5D439AFB63}"/>
    <dgm:cxn modelId="{15059902-9D6C-4264-AFCB-ECB33A89BE93}" type="presOf" srcId="{114FF837-BA81-4890-A744-BB252A158867}" destId="{2490CDEC-0C3C-415F-AC3E-28113EBEFAD6}" srcOrd="0" destOrd="0" presId="urn:microsoft.com/office/officeart/2005/8/layout/orgChart1"/>
    <dgm:cxn modelId="{EDEAA5D9-C9BF-4FDD-AD1B-F52D2615568C}" type="presOf" srcId="{F5E3DDE0-AC04-4BB8-BA76-6D673974E095}" destId="{F70EF2C4-5E8C-42EF-ABE3-B5B615B30873}" srcOrd="1" destOrd="0" presId="urn:microsoft.com/office/officeart/2005/8/layout/orgChart1"/>
    <dgm:cxn modelId="{795B1045-A339-4558-AC21-7F3279C9B764}" type="presOf" srcId="{629CD4C8-9C58-4C88-B85C-94F5865819C0}" destId="{745ECEDF-5584-4159-95A9-9F08454B184B}" srcOrd="1" destOrd="0" presId="urn:microsoft.com/office/officeart/2005/8/layout/orgChart1"/>
    <dgm:cxn modelId="{9578157B-E71B-4265-BA08-5EDEAA8EB1DD}" type="presOf" srcId="{35537B0E-A66D-4E81-ADA4-7218698389C2}" destId="{C4FBD680-874B-482B-8094-929565C8B832}" srcOrd="0" destOrd="0" presId="urn:microsoft.com/office/officeart/2005/8/layout/orgChart1"/>
    <dgm:cxn modelId="{45AFE87E-CF6D-414A-95FB-843C1FEC66D0}" type="presParOf" srcId="{13B04BF2-CAD8-4387-B2DD-262FC06A2BF3}" destId="{EB84D330-ED12-410B-8940-089C9FBAC329}" srcOrd="0" destOrd="0" presId="urn:microsoft.com/office/officeart/2005/8/layout/orgChart1"/>
    <dgm:cxn modelId="{27A51804-5966-4169-92AF-E8A4320A74A1}" type="presParOf" srcId="{EB84D330-ED12-410B-8940-089C9FBAC329}" destId="{478FC294-EDB2-4227-AB2E-E759A21AB199}" srcOrd="0" destOrd="0" presId="urn:microsoft.com/office/officeart/2005/8/layout/orgChart1"/>
    <dgm:cxn modelId="{7430B605-9832-4A10-B04D-97E4E869E71B}" type="presParOf" srcId="{478FC294-EDB2-4227-AB2E-E759A21AB199}" destId="{B596131B-B0C9-4B03-8FF2-8D2B3814A55C}" srcOrd="0" destOrd="0" presId="urn:microsoft.com/office/officeart/2005/8/layout/orgChart1"/>
    <dgm:cxn modelId="{E4E531C1-AD05-4370-AC74-A2C8195175DD}" type="presParOf" srcId="{478FC294-EDB2-4227-AB2E-E759A21AB199}" destId="{745ECEDF-5584-4159-95A9-9F08454B184B}" srcOrd="1" destOrd="0" presId="urn:microsoft.com/office/officeart/2005/8/layout/orgChart1"/>
    <dgm:cxn modelId="{9093DAFC-D8CC-4D28-9FF9-19AAAF62DF7F}" type="presParOf" srcId="{EB84D330-ED12-410B-8940-089C9FBAC329}" destId="{8B09A533-3954-41EB-95F3-E85742569FF0}" srcOrd="1" destOrd="0" presId="urn:microsoft.com/office/officeart/2005/8/layout/orgChart1"/>
    <dgm:cxn modelId="{0EBD194B-4DF8-4164-BA14-60878D31EF06}" type="presParOf" srcId="{8B09A533-3954-41EB-95F3-E85742569FF0}" destId="{C4FBD680-874B-482B-8094-929565C8B832}" srcOrd="0" destOrd="0" presId="urn:microsoft.com/office/officeart/2005/8/layout/orgChart1"/>
    <dgm:cxn modelId="{18B2C046-7791-4946-9231-D1BE2556BD5E}" type="presParOf" srcId="{8B09A533-3954-41EB-95F3-E85742569FF0}" destId="{34971643-4BE0-49B5-8497-68C2283A69BA}" srcOrd="1" destOrd="0" presId="urn:microsoft.com/office/officeart/2005/8/layout/orgChart1"/>
    <dgm:cxn modelId="{D5223BD5-8F9C-4A6C-8546-5660F0A24F63}" type="presParOf" srcId="{34971643-4BE0-49B5-8497-68C2283A69BA}" destId="{C5C1A6ED-D1FA-4395-9BA6-A0338AD765AF}" srcOrd="0" destOrd="0" presId="urn:microsoft.com/office/officeart/2005/8/layout/orgChart1"/>
    <dgm:cxn modelId="{227FD5BC-9E54-43EB-A36E-0AFAE4EA9F66}" type="presParOf" srcId="{C5C1A6ED-D1FA-4395-9BA6-A0338AD765AF}" destId="{237B304B-63B2-4810-AE87-845B926495F5}" srcOrd="0" destOrd="0" presId="urn:microsoft.com/office/officeart/2005/8/layout/orgChart1"/>
    <dgm:cxn modelId="{45235002-D8E1-467B-BC10-4452DD20C6E3}" type="presParOf" srcId="{C5C1A6ED-D1FA-4395-9BA6-A0338AD765AF}" destId="{BAE87CCD-0EDD-4F8A-9018-31E1D8EC97E9}" srcOrd="1" destOrd="0" presId="urn:microsoft.com/office/officeart/2005/8/layout/orgChart1"/>
    <dgm:cxn modelId="{4D768C4E-1A68-41BF-ADE6-A06FFE175D58}" type="presParOf" srcId="{34971643-4BE0-49B5-8497-68C2283A69BA}" destId="{E504CDCC-FA86-4903-9273-A77851A6723F}" srcOrd="1" destOrd="0" presId="urn:microsoft.com/office/officeart/2005/8/layout/orgChart1"/>
    <dgm:cxn modelId="{E16A6EBF-E67A-481C-B875-4EEA6112742F}" type="presParOf" srcId="{34971643-4BE0-49B5-8497-68C2283A69BA}" destId="{3797A111-3C34-4621-9F3A-83041C2F777E}" srcOrd="2" destOrd="0" presId="urn:microsoft.com/office/officeart/2005/8/layout/orgChart1"/>
    <dgm:cxn modelId="{18630C9B-7285-479A-8438-447BE39D1443}" type="presParOf" srcId="{8B09A533-3954-41EB-95F3-E85742569FF0}" destId="{F2B8919C-C6A2-4251-BCBA-26F315A159B4}" srcOrd="2" destOrd="0" presId="urn:microsoft.com/office/officeart/2005/8/layout/orgChart1"/>
    <dgm:cxn modelId="{03EE8798-8966-494B-A047-FE937ABF1197}" type="presParOf" srcId="{8B09A533-3954-41EB-95F3-E85742569FF0}" destId="{2D44B6CB-0598-4027-B921-810A59D8C37F}" srcOrd="3" destOrd="0" presId="urn:microsoft.com/office/officeart/2005/8/layout/orgChart1"/>
    <dgm:cxn modelId="{DD0AE848-C1B5-44A6-B327-DDA2BB664EC2}" type="presParOf" srcId="{2D44B6CB-0598-4027-B921-810A59D8C37F}" destId="{F9ACE8D0-DFA1-404C-9AA3-295984E42284}" srcOrd="0" destOrd="0" presId="urn:microsoft.com/office/officeart/2005/8/layout/orgChart1"/>
    <dgm:cxn modelId="{6843AD8F-E9EA-4305-87B0-F05935041AF0}" type="presParOf" srcId="{F9ACE8D0-DFA1-404C-9AA3-295984E42284}" destId="{4F486E21-B8E2-4CF0-9D5D-13895B03F5F8}" srcOrd="0" destOrd="0" presId="urn:microsoft.com/office/officeart/2005/8/layout/orgChart1"/>
    <dgm:cxn modelId="{149BEA48-DD04-4145-9C49-89DBF15B85E3}" type="presParOf" srcId="{F9ACE8D0-DFA1-404C-9AA3-295984E42284}" destId="{F70EF2C4-5E8C-42EF-ABE3-B5B615B30873}" srcOrd="1" destOrd="0" presId="urn:microsoft.com/office/officeart/2005/8/layout/orgChart1"/>
    <dgm:cxn modelId="{C15D5C77-78F5-4F9E-B313-DB9DCA8C1DB0}" type="presParOf" srcId="{2D44B6CB-0598-4027-B921-810A59D8C37F}" destId="{375E5E30-084A-4A36-B640-B66FBA2ABB62}" srcOrd="1" destOrd="0" presId="urn:microsoft.com/office/officeart/2005/8/layout/orgChart1"/>
    <dgm:cxn modelId="{94F0EEA9-B673-4607-8D04-9864DED3B60A}" type="presParOf" srcId="{2D44B6CB-0598-4027-B921-810A59D8C37F}" destId="{B79BB04B-5D54-472E-9230-05ADF2157E35}" srcOrd="2" destOrd="0" presId="urn:microsoft.com/office/officeart/2005/8/layout/orgChart1"/>
    <dgm:cxn modelId="{ED51E32B-FA88-4378-99FC-1DCBA4F5568F}" type="presParOf" srcId="{8B09A533-3954-41EB-95F3-E85742569FF0}" destId="{2490CDEC-0C3C-415F-AC3E-28113EBEFAD6}" srcOrd="4" destOrd="0" presId="urn:microsoft.com/office/officeart/2005/8/layout/orgChart1"/>
    <dgm:cxn modelId="{06056EB2-630A-4A08-A303-8B3BABA5B1C2}" type="presParOf" srcId="{8B09A533-3954-41EB-95F3-E85742569FF0}" destId="{556217AB-FF10-4FC0-8C87-3B9031B265FE}" srcOrd="5" destOrd="0" presId="urn:microsoft.com/office/officeart/2005/8/layout/orgChart1"/>
    <dgm:cxn modelId="{0F4BE78D-CAC3-497B-83B7-7DD9ACB8B14E}" type="presParOf" srcId="{556217AB-FF10-4FC0-8C87-3B9031B265FE}" destId="{467906CC-2B33-43A5-B635-4E6670E325C1}" srcOrd="0" destOrd="0" presId="urn:microsoft.com/office/officeart/2005/8/layout/orgChart1"/>
    <dgm:cxn modelId="{92F7D7EE-88A0-433F-B794-85A0C5003B69}" type="presParOf" srcId="{467906CC-2B33-43A5-B635-4E6670E325C1}" destId="{C4C5044D-7F97-49EB-9408-E1CE5ED9FAAD}" srcOrd="0" destOrd="0" presId="urn:microsoft.com/office/officeart/2005/8/layout/orgChart1"/>
    <dgm:cxn modelId="{5ED248A2-C425-4285-A917-BEBC41626C3F}" type="presParOf" srcId="{467906CC-2B33-43A5-B635-4E6670E325C1}" destId="{D17ABB36-A20D-4A8D-91A9-84921E4F3CF2}" srcOrd="1" destOrd="0" presId="urn:microsoft.com/office/officeart/2005/8/layout/orgChart1"/>
    <dgm:cxn modelId="{39F28349-7B2A-4AB3-B5E0-61E6F539EA94}" type="presParOf" srcId="{556217AB-FF10-4FC0-8C87-3B9031B265FE}" destId="{705507F8-E067-49D0-AD02-C6A33E04072B}" srcOrd="1" destOrd="0" presId="urn:microsoft.com/office/officeart/2005/8/layout/orgChart1"/>
    <dgm:cxn modelId="{4AB67818-45A7-4DAA-ADEC-8653B853EB03}" type="presParOf" srcId="{556217AB-FF10-4FC0-8C87-3B9031B265FE}" destId="{AB78BBA3-3AC6-48A6-8D94-2A73F8B632FA}" srcOrd="2" destOrd="0" presId="urn:microsoft.com/office/officeart/2005/8/layout/orgChart1"/>
    <dgm:cxn modelId="{D6CDCEF1-463E-46A3-99B8-396795C2FC66}" type="presParOf" srcId="{EB84D330-ED12-410B-8940-089C9FBAC329}" destId="{80A7890C-CC4B-406A-AF29-B60DB41BE8F8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9175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60360" y="4421520"/>
            <a:ext cx="9175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6232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60360" y="442152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62320" y="442152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462480" y="197928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564960" y="197928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60360" y="442152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462480" y="442152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564960" y="442152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360360" y="1979280"/>
            <a:ext cx="9175680" cy="467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6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917568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447768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62320" y="1979280"/>
            <a:ext cx="447768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55320" cy="4151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6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62320" y="1979280"/>
            <a:ext cx="447768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360360" y="442152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60360" y="1979280"/>
            <a:ext cx="9175680" cy="467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6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447768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6232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62320" y="442152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6232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60360" y="4421520"/>
            <a:ext cx="9175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9175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60360" y="4421520"/>
            <a:ext cx="9175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06232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360360" y="442152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62320" y="442152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462480" y="197928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564960" y="197928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360360" y="442152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462480" y="442152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6564960" y="442152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360360" y="1979280"/>
            <a:ext cx="9175680" cy="467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6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917568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447768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2320" y="1979280"/>
            <a:ext cx="447768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917568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55320" cy="4151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6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062320" y="1979280"/>
            <a:ext cx="447768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360360" y="442152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447768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232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2320" y="442152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232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360360" y="4421520"/>
            <a:ext cx="9175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9175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60360" y="4421520"/>
            <a:ext cx="9175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232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360360" y="442152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5062320" y="442152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462480" y="197928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564960" y="197928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360360" y="442152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3462480" y="442152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6564960" y="442152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360360" y="1979280"/>
            <a:ext cx="9175680" cy="467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6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917568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447768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62320" y="1979280"/>
            <a:ext cx="447768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447768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62320" y="1979280"/>
            <a:ext cx="447768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55320" cy="4151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6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062320" y="1979280"/>
            <a:ext cx="447768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60360" y="442152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447768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06232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5062320" y="442152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06232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360360" y="4421520"/>
            <a:ext cx="9175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9175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60360" y="4421520"/>
            <a:ext cx="9175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506232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360360" y="442152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5062320" y="442152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3462480" y="197928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564960" y="197928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360360" y="442152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 type="body"/>
          </p:nvPr>
        </p:nvSpPr>
        <p:spPr>
          <a:xfrm>
            <a:off x="3462480" y="442152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 type="body"/>
          </p:nvPr>
        </p:nvSpPr>
        <p:spPr>
          <a:xfrm>
            <a:off x="6564960" y="4421520"/>
            <a:ext cx="295416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55320" cy="4151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6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2320" y="1979280"/>
            <a:ext cx="447768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60360" y="442152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447768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232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62320" y="442152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6036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2320" y="1979280"/>
            <a:ext cx="4477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60360" y="4421520"/>
            <a:ext cx="9175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179280"/>
            <a:ext cx="9720360" cy="126072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7559640" y="6840360"/>
            <a:ext cx="2519280" cy="54000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900000" y="6840360"/>
            <a:ext cx="6480360" cy="540000"/>
          </a:xfrm>
          <a:prstGeom prst="rect">
            <a:avLst/>
          </a:prstGeom>
          <a:solidFill>
            <a:srgbClr val="bdc3c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179280" y="6840360"/>
            <a:ext cx="540000" cy="54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Для правки текста заглавия щёлкните мышью</a:t>
            </a:r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360360" y="1979280"/>
            <a:ext cx="917568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342720" indent="-342720">
              <a:spcAft>
                <a:spcPts val="1148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Для правки структуры щёлкните мышью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1" marL="342720" indent="-342720">
              <a:spcAft>
                <a:spcPts val="1148"/>
              </a:spcAft>
              <a:buClr>
                <a:srgbClr val="000000"/>
              </a:buClr>
              <a:buFont typeface="Times New Roman"/>
              <a:buChar char="–"/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Второй уровень структуры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2" marL="342720" indent="-342720">
              <a:spcAft>
                <a:spcPts val="1148"/>
              </a:spcAft>
              <a:buClr>
                <a:srgbClr val="000000"/>
              </a:buClr>
              <a:buFont typeface="Times New Roman"/>
              <a:buChar char="•"/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Третий уровень структуры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3" marL="342720" indent="-342720">
              <a:spcAft>
                <a:spcPts val="1148"/>
              </a:spcAft>
              <a:buClr>
                <a:srgbClr val="000000"/>
              </a:buClr>
              <a:buFont typeface="Times New Roman"/>
              <a:buChar char="–"/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Четвёртый уровень структуры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4" marL="342720" indent="-342720">
              <a:spcAft>
                <a:spcPts val="1148"/>
              </a:spcAft>
              <a:buClr>
                <a:srgbClr val="000000"/>
              </a:buClr>
              <a:buFont typeface="Times New Roman"/>
              <a:buChar char="»"/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Пятый уровень структуры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5" marL="342720" indent="-342720">
              <a:spcAft>
                <a:spcPts val="1148"/>
              </a:spcAft>
              <a:buClr>
                <a:srgbClr val="000000"/>
              </a:buClr>
              <a:buFont typeface="Times New Roman"/>
              <a:buChar char="»"/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Шестой уровень структуры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6" marL="342720" indent="-342720">
              <a:spcAft>
                <a:spcPts val="1148"/>
              </a:spcAft>
              <a:buClr>
                <a:srgbClr val="000000"/>
              </a:buClr>
              <a:buFont typeface="Times New Roman"/>
              <a:buChar char="»"/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Седьмой уровень структуры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7559280" y="6840360"/>
            <a:ext cx="2335320" cy="51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>
              <a:lnSpc>
                <a:spcPct val="104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Source Sans Pro Black"/>
              </a:rPr>
              <a:t>&lt;дата/время&gt;</a:t>
            </a:r>
            <a:endParaRPr b="0" lang="ru-RU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1079280" y="6840000"/>
            <a:ext cx="3235320" cy="53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4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Source Sans Pro Black"/>
              </a:rPr>
              <a:t>&lt;нижний колонтитул&gt;</a:t>
            </a:r>
            <a:endParaRPr b="0" lang="ru-RU" sz="24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179280" y="6840000"/>
            <a:ext cx="534960" cy="53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4000"/>
              </a:lnSpc>
            </a:pPr>
            <a:fld id="{1BFF8073-1CA6-46A8-AA64-F21E0D3EDDFE}" type="slidenum">
              <a:rPr b="1" lang="ru-RU" sz="2400" spc="-1" strike="noStrike">
                <a:solidFill>
                  <a:srgbClr val="ffffff"/>
                </a:solidFill>
                <a:latin typeface="Source Sans Pro Black"/>
              </a:rPr>
              <a:t>&lt;номер&gt;</a:t>
            </a:fld>
            <a:endParaRPr b="0" lang="ru-RU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3149640"/>
            <a:ext cx="9720360" cy="126036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PlaceHolder 2"/>
          <p:cNvSpPr>
            <a:spLocks noGrp="1"/>
          </p:cNvSpPr>
          <p:nvPr>
            <p:ph type="title"/>
          </p:nvPr>
        </p:nvSpPr>
        <p:spPr>
          <a:xfrm>
            <a:off x="360000" y="3330360"/>
            <a:ext cx="9355320" cy="89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Для правки текста заглавия щёлкните мышью</a:t>
            </a:r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39280" y="4679640"/>
            <a:ext cx="9176040" cy="2514600"/>
          </a:xfrm>
          <a:prstGeom prst="rect">
            <a:avLst/>
          </a:prstGeom>
        </p:spPr>
        <p:txBody>
          <a:bodyPr lIns="0" rIns="0" tIns="0" bIns="0">
            <a:normAutofit fontScale="53000"/>
          </a:bodyPr>
          <a:p>
            <a:pPr marL="342720" indent="-342720">
              <a:spcAft>
                <a:spcPts val="1148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Для правки структуры щёлкните мышью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1" marL="342720" indent="-342720">
              <a:spcAft>
                <a:spcPts val="1148"/>
              </a:spcAft>
              <a:buClr>
                <a:srgbClr val="000000"/>
              </a:buClr>
              <a:buFont typeface="Times New Roman"/>
              <a:buChar char="–"/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Второй уровень структуры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2" marL="342720" indent="-342720">
              <a:spcAft>
                <a:spcPts val="1148"/>
              </a:spcAft>
              <a:buClr>
                <a:srgbClr val="000000"/>
              </a:buClr>
              <a:buFont typeface="Times New Roman"/>
              <a:buChar char="•"/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Третий уровень структуры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3" marL="342720" indent="-342720">
              <a:spcAft>
                <a:spcPts val="1148"/>
              </a:spcAft>
              <a:buClr>
                <a:srgbClr val="000000"/>
              </a:buClr>
              <a:buFont typeface="Times New Roman"/>
              <a:buChar char="–"/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Четвёртый уровень структуры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4" marL="342720" indent="-342720">
              <a:spcAft>
                <a:spcPts val="1148"/>
              </a:spcAft>
              <a:buClr>
                <a:srgbClr val="000000"/>
              </a:buClr>
              <a:buFont typeface="Times New Roman"/>
              <a:buChar char="»"/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Пятый уровень структуры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5" marL="342720" indent="-342720">
              <a:spcAft>
                <a:spcPts val="1148"/>
              </a:spcAft>
              <a:buClr>
                <a:srgbClr val="000000"/>
              </a:buClr>
              <a:buFont typeface="Times New Roman"/>
              <a:buChar char="»"/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Шестой уровень структуры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6" marL="342720" indent="-342720">
              <a:spcAft>
                <a:spcPts val="1148"/>
              </a:spcAft>
              <a:buClr>
                <a:srgbClr val="000000"/>
              </a:buClr>
              <a:buFont typeface="Times New Roman"/>
              <a:buChar char="»"/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Седьмой уровень структуры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/>
          </p:nvPr>
        </p:nvSpPr>
        <p:spPr>
          <a:xfrm>
            <a:off x="7559280" y="6840000"/>
            <a:ext cx="2335320" cy="53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4000"/>
              </a:lnSpc>
            </a:pPr>
            <a:r>
              <a:rPr b="1" lang="ru-RU" sz="2400" spc="-1" strike="noStrike">
                <a:solidFill>
                  <a:srgbClr val="e74c3c"/>
                </a:solidFill>
                <a:latin typeface="Source Sans Pro Black"/>
              </a:rPr>
              <a:t>&lt;дата/время&gt;</a:t>
            </a:r>
            <a:endParaRPr b="0" lang="ru-RU" sz="2400" spc="-1" strike="noStrike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/>
          </p:nvPr>
        </p:nvSpPr>
        <p:spPr>
          <a:xfrm>
            <a:off x="1079280" y="6840000"/>
            <a:ext cx="3235320" cy="53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4000"/>
              </a:lnSpc>
            </a:pPr>
            <a:r>
              <a:rPr b="1" lang="ru-RU" sz="2400" spc="-1" strike="noStrike">
                <a:solidFill>
                  <a:srgbClr val="e74c3c"/>
                </a:solidFill>
                <a:latin typeface="Source Sans Pro Black"/>
              </a:rPr>
              <a:t>&lt;нижний колонтитул&gt;</a:t>
            </a:r>
            <a:endParaRPr b="0" lang="ru-RU" sz="2400" spc="-1" strike="noStrike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179280" y="6840000"/>
            <a:ext cx="534960" cy="5353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4000"/>
              </a:lnSpc>
            </a:pPr>
            <a:fld id="{683EFAFF-9B40-4D6F-8A00-F57557CF3529}" type="slidenum">
              <a:rPr b="1" lang="ru-RU" sz="2400" spc="-1" strike="noStrike">
                <a:solidFill>
                  <a:srgbClr val="e74c3c"/>
                </a:solidFill>
                <a:latin typeface="Source Sans Pro Black"/>
              </a:rPr>
              <a:t>&lt;номер&gt;</a:t>
            </a:fld>
            <a:endParaRPr b="0" lang="ru-RU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56000" y="2348280"/>
            <a:ext cx="8567640" cy="162000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dt"/>
          </p:nvPr>
        </p:nvSpPr>
        <p:spPr>
          <a:xfrm>
            <a:off x="504000" y="7007040"/>
            <a:ext cx="2351880" cy="4021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6E7BF4C-3802-4498-984E-292D4C73EA50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2.6.21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ftr"/>
          </p:nvPr>
        </p:nvSpPr>
        <p:spPr>
          <a:xfrm>
            <a:off x="3443760" y="7007040"/>
            <a:ext cx="3191400" cy="40212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sldNum"/>
          </p:nvPr>
        </p:nvSpPr>
        <p:spPr>
          <a:xfrm>
            <a:off x="7223760" y="7007040"/>
            <a:ext cx="2351880" cy="40212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25675E8-24FC-4545-BE1E-95D15A884C68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529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529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65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65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1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21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21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21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1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21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1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21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1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21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dt"/>
          </p:nvPr>
        </p:nvSpPr>
        <p:spPr>
          <a:xfrm>
            <a:off x="504000" y="7007040"/>
            <a:ext cx="2351880" cy="4021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BAC4854-8F62-485D-999D-5DC125FDDD4F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2.6.21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ftr"/>
          </p:nvPr>
        </p:nvSpPr>
        <p:spPr>
          <a:xfrm>
            <a:off x="3443760" y="7007040"/>
            <a:ext cx="3191400" cy="40212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sldNum"/>
          </p:nvPr>
        </p:nvSpPr>
        <p:spPr>
          <a:xfrm>
            <a:off x="7223760" y="7007040"/>
            <a:ext cx="2351880" cy="40212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7ED4499-A042-4BAC-808F-AEAC2AE0C4D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openxmlformats.org/officeDocument/2006/relationships/diagramData" Target="../diagrams/data2.xml"/><Relationship Id="rId6" Type="http://schemas.openxmlformats.org/officeDocument/2006/relationships/diagramLayout" Target="../diagrams/layout2.xml"/><Relationship Id="rId7" Type="http://schemas.openxmlformats.org/officeDocument/2006/relationships/diagramQuickStyle" Target="../diagrams/quickStyle2.xml"/><Relationship Id="rId8" Type="http://schemas.openxmlformats.org/officeDocument/2006/relationships/diagramColors" Target="../diagrams/colors2.xml"/><Relationship Id="rId9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0" y="2520000"/>
            <a:ext cx="10079640" cy="1620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ИННОВАЦИОННАЯ МОДЕЛЬ СОЦИАЛЬНО ПСИХОЛОГИЧЕСКОГО СОПРОВОЖДЕНИЯ ПОЛУЧАТЕЛЕЙ СОЦИАЛЬНЫХ УСЛУГ – ПОТРЕБИТЕЛЕЙ НАРКОТИКОВ С ПРИМЕНЕНИЕМ АВТОМАТИЗИРОВАННОГО ПРОГРАММНОГО КОМПЛЕКСА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0" y="0"/>
            <a:ext cx="100796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Правительство Санкт-Петербурга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Комитет по социальной политике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Санкт-Петербургский государственный институт психологии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и социальной работы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2835000" y="4488480"/>
            <a:ext cx="7008480" cy="23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ru-RU" sz="1900" spc="-1" strike="noStrike">
                <a:solidFill>
                  <a:srgbClr val="000000"/>
                </a:solidFill>
                <a:latin typeface="Calibri"/>
              </a:rPr>
              <a:t>Докладчики:</a:t>
            </a:r>
            <a:endParaRPr b="0" lang="ru-RU" sz="19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i="1" lang="ru-RU" sz="1900" spc="-1" strike="noStrike">
                <a:solidFill>
                  <a:srgbClr val="000000"/>
                </a:solidFill>
                <a:latin typeface="Calibri"/>
              </a:rPr>
              <a:t>Сергей Владимирович Крайнюков,</a:t>
            </a:r>
            <a:endParaRPr b="0" lang="ru-RU" sz="19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ru-RU" sz="1900" spc="-1" strike="noStrike">
                <a:solidFill>
                  <a:srgbClr val="000000"/>
                </a:solidFill>
                <a:latin typeface="Calibri"/>
              </a:rPr>
              <a:t>заведующий кафедрой клинической психологии СПбГИПСР,</a:t>
            </a:r>
            <a:endParaRPr b="0" lang="ru-RU" sz="19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ru-RU" sz="1900" spc="-1" strike="noStrike">
                <a:solidFill>
                  <a:srgbClr val="000000"/>
                </a:solidFill>
                <a:latin typeface="Calibri"/>
              </a:rPr>
              <a:t>кандидат психологический наук</a:t>
            </a:r>
            <a:endParaRPr b="0" lang="ru-RU" sz="19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i="1" lang="ru-RU" sz="1900" spc="-1" strike="noStrike">
                <a:solidFill>
                  <a:srgbClr val="000000"/>
                </a:solidFill>
                <a:latin typeface="Calibri"/>
              </a:rPr>
              <a:t>Наталья Александровна Гусева,</a:t>
            </a:r>
            <a:endParaRPr b="0" lang="ru-RU" sz="19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ru-RU" sz="1900" spc="-1" strike="noStrike">
                <a:solidFill>
                  <a:srgbClr val="000000"/>
                </a:solidFill>
                <a:latin typeface="Calibri"/>
              </a:rPr>
              <a:t>доцент кафедрой клинической психологии СПбГИПСР,</a:t>
            </a:r>
            <a:endParaRPr b="0" lang="ru-RU" sz="19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ru-RU" sz="1900" spc="-1" strike="noStrike">
                <a:solidFill>
                  <a:srgbClr val="000000"/>
                </a:solidFill>
                <a:latin typeface="Calibri"/>
              </a:rPr>
              <a:t>кандидат психологический наук</a:t>
            </a:r>
            <a:endParaRPr b="0" lang="ru-RU" sz="19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1900" spc="-1" strike="noStrike"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0" y="7119000"/>
            <a:ext cx="100796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Санкт-Петербург, 2021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73" name="Picture 2_1" descr=""/>
          <p:cNvPicPr/>
          <p:nvPr/>
        </p:nvPicPr>
        <p:blipFill>
          <a:blip r:embed="rId1"/>
          <a:srcRect l="19527" t="32428" r="22822" b="30958"/>
          <a:stretch/>
        </p:blipFill>
        <p:spPr>
          <a:xfrm>
            <a:off x="3543840" y="1260000"/>
            <a:ext cx="3102480" cy="1107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0" y="0"/>
            <a:ext cx="10079640" cy="629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4000"/>
          </a:bodyPr>
          <a:p>
            <a:pPr algn="ctr">
              <a:lnSpc>
                <a:spcPct val="100000"/>
              </a:lnSpc>
            </a:pPr>
            <a:br/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Компоненты модели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9" name="Picture 2_3" descr=""/>
          <p:cNvPicPr/>
          <p:nvPr/>
        </p:nvPicPr>
        <p:blipFill>
          <a:blip r:embed="rId1"/>
          <a:srcRect l="15410" t="19237" r="8823" b="13376"/>
          <a:stretch/>
        </p:blipFill>
        <p:spPr>
          <a:xfrm>
            <a:off x="157320" y="1102320"/>
            <a:ext cx="9685800" cy="54331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57320" y="157320"/>
            <a:ext cx="9685800" cy="6595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Принципы разработки диагностического комплекса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18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надёжность и валидность методик;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их современность;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сочетание интенсивных (тесты) и экстенсивных (основанных на наблюдении и беседе) методик;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экспресс-формат методик;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комплексная диагностика социальных и психологических характеристик;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диагностика не только трудностей, но и ресурсов потребителей ПАВ.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2" descr=""/>
          <p:cNvPicPr/>
          <p:nvPr/>
        </p:nvPicPr>
        <p:blipFill>
          <a:blip r:embed="rId1"/>
          <a:srcRect l="0" t="0" r="19527" b="0"/>
          <a:stretch/>
        </p:blipFill>
        <p:spPr>
          <a:xfrm>
            <a:off x="0" y="-8280"/>
            <a:ext cx="10076760" cy="75679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_2" descr=""/>
          <p:cNvPicPr/>
          <p:nvPr/>
        </p:nvPicPr>
        <p:blipFill>
          <a:blip r:embed="rId1"/>
          <a:srcRect l="0" t="0" r="19012" b="0"/>
          <a:stretch/>
        </p:blipFill>
        <p:spPr>
          <a:xfrm>
            <a:off x="0" y="0"/>
            <a:ext cx="10095480" cy="7559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2_4" descr=""/>
          <p:cNvPicPr/>
          <p:nvPr/>
        </p:nvPicPr>
        <p:blipFill>
          <a:blip r:embed="rId1"/>
          <a:srcRect l="0" t="0" r="19527" b="0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2_5" descr=""/>
          <p:cNvPicPr/>
          <p:nvPr/>
        </p:nvPicPr>
        <p:blipFill>
          <a:blip r:embed="rId1"/>
          <a:srcRect l="0" t="0" r="18705" b="0"/>
          <a:stretch/>
        </p:blipFill>
        <p:spPr>
          <a:xfrm>
            <a:off x="0" y="0"/>
            <a:ext cx="10134000" cy="7559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679576981"/>
              </p:ext>
            </p:extLst>
          </p:nvPr>
        </p:nvGraphicFramePr>
        <p:xfrm>
          <a:off x="157320" y="157320"/>
          <a:ext cx="9764640" cy="291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241356986"/>
              </p:ext>
            </p:extLst>
          </p:nvPr>
        </p:nvGraphicFramePr>
        <p:xfrm>
          <a:off x="157320" y="3386160"/>
          <a:ext cx="9764640" cy="401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2_6" descr=""/>
          <p:cNvPicPr/>
          <p:nvPr/>
        </p:nvPicPr>
        <p:blipFill>
          <a:blip r:embed="rId1"/>
          <a:srcRect l="0" t="0" r="14103" b="0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157320" y="0"/>
            <a:ext cx="9764640" cy="7559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Разработанный АПК позволяет: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59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263520" indent="-263160">
              <a:lnSpc>
                <a:spcPct val="80000"/>
              </a:lnSpc>
              <a:spcAft>
                <a:spcPts val="201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быстро вводить и получать данные о ПСУ благодаря автоматизированным процедурам;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263520" indent="-263160">
              <a:lnSpc>
                <a:spcPct val="80000"/>
              </a:lnSpc>
              <a:spcAft>
                <a:spcPts val="201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оперативно проводить социальную и психологическую диагностику по встроенным методикам с автоматической обработкой данных, выводом результатов в виде наглядных таблиц, графиков и интерпретаций;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263520" indent="-263160">
              <a:lnSpc>
                <a:spcPct val="80000"/>
              </a:lnSpc>
              <a:spcAft>
                <a:spcPts val="201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автоматически определять принадлежность ПСУ к типологической группе с выводом рекомендаций по взаимодействию и социально-психологической работе;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263520" indent="-263160">
              <a:lnSpc>
                <a:spcPct val="80000"/>
              </a:lnSpc>
              <a:spcAft>
                <a:spcPts val="201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отслеживать динамику показателей ПСУ, для чего предусмотре­на возможность первичной и вторичной диагностики с автоматиче­ским выводом совмещённых графиков, наглядно отражающих достигнутые изменения;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263520" indent="-263160">
              <a:lnSpc>
                <a:spcPct val="80000"/>
              </a:lnSpc>
              <a:spcAft>
                <a:spcPts val="201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вести сопровождение всей семьи ПСУ, благодаря включению данных о партнёре (муже/жене), детях и других членах семьи;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263520" indent="-263160">
              <a:lnSpc>
                <a:spcPct val="80000"/>
              </a:lnSpc>
              <a:spcAft>
                <a:spcPts val="201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надёжно вести базу ПСУ с сохранением необходимых о них сведений и доступом к ним с любого компьютера учреждения с использованием пароля;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263520" indent="-263160">
              <a:lnSpc>
                <a:spcPct val="80000"/>
              </a:lnSpc>
              <a:spcAft>
                <a:spcPts val="201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автоматически создавать отчёты с графиками, отражающими количественный и процентный состав ПСУ по разным критериям, в том числе по психодиагностическим показателям;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263520" indent="-263160">
              <a:lnSpc>
                <a:spcPct val="80000"/>
              </a:lnSpc>
              <a:spcAft>
                <a:spcPts val="201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объединить и координировать работу разных специалистов с ПСУ, благодаря единообразию форм сбора информации, общему доступу к базе данных, возможности их совместного ввода, дополнения и изменения по мере необходимости.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2_7" descr="D:\Скачка\IMG_20210602_053355.jpg"/>
          <p:cNvPicPr/>
          <p:nvPr/>
        </p:nvPicPr>
        <p:blipFill>
          <a:blip r:embed="rId1"/>
          <a:srcRect l="8436" t="10040" r="7228" b="8032"/>
          <a:stretch/>
        </p:blipFill>
        <p:spPr>
          <a:xfrm rot="5400000">
            <a:off x="1811880" y="1416600"/>
            <a:ext cx="6377040" cy="464580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-157320" y="157320"/>
            <a:ext cx="10079640" cy="7401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3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i="1" lang="ru-RU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Calibri"/>
              </a:rPr>
              <a:t>Цель: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на основе комплексного изучения социальных  и психологических характеристик потребителей ПАВ разработать социально-психологическую модель их индивидуализированного сопровождения, а также их созависимых близких.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8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i="1" lang="ru-RU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Calibri"/>
              </a:rPr>
              <a:t>Задачи исследования: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714240" indent="-348840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1)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выявить трудности, возникающие у специалистов учреждений в работе с ПСУ – потребителями ПАВ;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714240" indent="-348840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2)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исследовать социальные и психологические характеристики ПСУ – потребителей ПАВ;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714240" indent="-348840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3)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определить типологические группы ПСУ – потребителей ПАВ на основе изученных характеристик для разработки дифференцированных рекомендаций;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714240" indent="-348840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4)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разработать социально-психологическую модель индивидуализированного сопровождения потребителей ПАВ и созависимых близких.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370800" y="333072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ctr"/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Типологические группы потребителей ПАВ</a:t>
            </a:r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360000" y="360360"/>
            <a:ext cx="9358200" cy="898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/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Какие группы выделяются среди женщин-потребительниц ПАВ</a:t>
            </a:r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504000" y="1979640"/>
            <a:ext cx="9038520" cy="133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r>
              <a:rPr b="1" lang="ru-RU" sz="2400" spc="-1" strike="noStrike">
                <a:solidFill>
                  <a:srgbClr val="1c1c1c"/>
                </a:solidFill>
                <a:latin typeface="Source Sans Pro Semibold"/>
              </a:rPr>
              <a:t>1 группа (15%) «</a:t>
            </a:r>
            <a:r>
              <a:rPr b="1" lang="ru-RU" sz="2400" spc="-1" strike="noStrike">
                <a:solidFill>
                  <a:srgbClr val="1c1c1c"/>
                </a:solidFill>
                <a:latin typeface="Source Sans Pro Semibold"/>
                <a:ea typeface="Segoe UI"/>
              </a:rPr>
              <a:t>Женщины, в активном употреблении ПАВ, противопоставляющие себя социуму</a:t>
            </a:r>
            <a:r>
              <a:rPr b="1" lang="ru-RU" sz="2400" spc="-1" strike="noStrike">
                <a:solidFill>
                  <a:srgbClr val="1c1c1c"/>
                </a:solidFill>
                <a:latin typeface="Source Sans Pro Semibold"/>
                <a:ea typeface="Segoe UI"/>
              </a:rPr>
              <a:t>»</a:t>
            </a:r>
            <a:endParaRPr b="0" lang="ru-RU" sz="24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432000" y="5256000"/>
            <a:ext cx="9110520" cy="1398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3 группа (30%) «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egoe UI"/>
              </a:rPr>
              <a:t>Женщины с длительным стажем употребления ПАВ и сопутствующими социально-медицинскими проблемами 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egoe UI"/>
              </a:rPr>
              <a:t>»</a:t>
            </a:r>
            <a:endParaRPr b="0" lang="ru-RU" sz="26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465480" y="3672000"/>
            <a:ext cx="9038520" cy="133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r>
              <a:rPr b="1" lang="ru-RU" sz="2400" spc="-1" strike="noStrike">
                <a:solidFill>
                  <a:srgbClr val="1c1c1c"/>
                </a:solidFill>
                <a:latin typeface="Source Sans Pro Semibold"/>
              </a:rPr>
              <a:t>2 группа (30%) «</a:t>
            </a:r>
            <a:r>
              <a:rPr b="1" lang="ru-RU" sz="2400" spc="-1" strike="noStrike">
                <a:solidFill>
                  <a:srgbClr val="1c1c1c"/>
                </a:solidFill>
                <a:latin typeface="Source Sans Pro Semibold"/>
                <a:ea typeface="Segoe UI"/>
              </a:rPr>
              <a:t>Молодые женщины с социально-бытовыми проблемами в период неактивного употребления ПАВ</a:t>
            </a:r>
            <a:r>
              <a:rPr b="1" lang="ru-RU" sz="2400" spc="-1" strike="noStrike">
                <a:solidFill>
                  <a:srgbClr val="1c1c1c"/>
                </a:solidFill>
                <a:latin typeface="Source Sans Pro Semibold"/>
                <a:ea typeface="Segoe UI"/>
              </a:rPr>
              <a:t>»</a:t>
            </a:r>
            <a:endParaRPr b="0" lang="ru-RU" sz="24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360000" y="360360"/>
            <a:ext cx="9356760" cy="89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Характеристика групп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ы «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Times New Roman"/>
              </a:rPr>
              <a:t>Женщины, активно употребляющие ПАВ, противопоставляющие себя социуму»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360000" y="1979280"/>
            <a:ext cx="9177480" cy="4676760"/>
          </a:xfrm>
          <a:prstGeom prst="rect">
            <a:avLst/>
          </a:prstGeom>
          <a:noFill/>
          <a:ln w="9360">
            <a:solidFill>
              <a:srgbClr val="3465a4"/>
            </a:solidFill>
            <a:round/>
          </a:ln>
        </p:spPr>
        <p:txBody>
          <a:bodyPr lIns="0" rIns="0" tIns="0" bIns="0">
            <a:norm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latin typeface="Times New Roman"/>
              </a:rPr>
              <a:t>выраженное злоупотребление ПАВ с яркими признаками зависимости;</a:t>
            </a:r>
            <a:endParaRPr b="0" lang="ru-RU" sz="26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latin typeface="Times New Roman"/>
              </a:rPr>
              <a:t>низкое осознание проблем с алкоголем и наркотиками;</a:t>
            </a:r>
            <a:endParaRPr b="0" lang="ru-RU" sz="26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latin typeface="Times New Roman"/>
              </a:rPr>
              <a:t>не работают;</a:t>
            </a:r>
            <a:endParaRPr b="0" lang="ru-RU" sz="26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latin typeface="Times New Roman"/>
              </a:rPr>
              <a:t>состоят на учёте в КДН и чаще имеют судимость;</a:t>
            </a:r>
            <a:endParaRPr b="0" lang="ru-RU" sz="26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latin typeface="Times New Roman"/>
              </a:rPr>
              <a:t>проявляют грубость и замкнутость;</a:t>
            </a:r>
            <a:endParaRPr b="0" lang="ru-RU" sz="26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latin typeface="Times New Roman"/>
              </a:rPr>
              <a:t>досуг пассивный или направлен на поиск ПАВ</a:t>
            </a:r>
            <a:endParaRPr b="0" lang="ru-RU" sz="2600" spc="-1" strike="noStrike">
              <a:latin typeface="Times New Roman"/>
            </a:endParaRPr>
          </a:p>
          <a:p>
            <a:pPr marL="342720" indent="-34128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marL="342720" indent="-341280">
              <a:spcAft>
                <a:spcPts val="1148"/>
              </a:spcAft>
            </a:pP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360000" y="360360"/>
            <a:ext cx="9356760" cy="89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Характеристика групп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ы 2 «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Times New Roman"/>
              </a:rPr>
              <a:t>Молодые женщины с социально-бытовыми проблемами в период неактивного употребления ПАВ»</a:t>
            </a:r>
            <a:endParaRPr b="1" lang="ru-RU" sz="24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360000" y="1979280"/>
            <a:ext cx="9177480" cy="4676760"/>
          </a:xfrm>
          <a:prstGeom prst="rect">
            <a:avLst/>
          </a:prstGeom>
          <a:noFill/>
          <a:ln w="9360">
            <a:solidFill>
              <a:srgbClr val="3465a4"/>
            </a:solidFill>
            <a:round/>
          </a:ln>
        </p:spPr>
        <p:txBody>
          <a:bodyPr lIns="0" rIns="0" tIns="0" bIns="0">
            <a:norm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latin typeface="Times New Roman"/>
              </a:rPr>
              <a:t>возраст от 18 до 35 лет;</a:t>
            </a:r>
            <a:endParaRPr b="0" lang="ru-RU" sz="26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latin typeface="Times New Roman"/>
              </a:rPr>
              <a:t>отрицают употребление наркотиков, ВИЧ-инфекцию и гепатит С;</a:t>
            </a:r>
            <a:endParaRPr b="0" lang="ru-RU" sz="26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latin typeface="Times New Roman"/>
              </a:rPr>
              <a:t>не состоят на учёте в КДН;</a:t>
            </a:r>
            <a:endParaRPr b="0" lang="ru-RU" sz="26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latin typeface="Times New Roman"/>
              </a:rPr>
              <a:t>доход ниже или на уровне прожиточного минимума;</a:t>
            </a:r>
            <a:endParaRPr b="0" lang="ru-RU" sz="26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latin typeface="Times New Roman"/>
              </a:rPr>
              <a:t>недостаточно обеспечены материальные нужды;</a:t>
            </a:r>
            <a:endParaRPr b="0" lang="ru-RU" sz="26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latin typeface="Times New Roman"/>
              </a:rPr>
              <a:t>не проявляют агрессии</a:t>
            </a:r>
            <a:endParaRPr b="0" lang="ru-RU" sz="2600" spc="-1" strike="noStrike">
              <a:latin typeface="Times New Roman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360000" y="360360"/>
            <a:ext cx="9356760" cy="89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Характеристика групп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ы 3 «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Times New Roman"/>
              </a:rPr>
              <a:t>Женщины с длительным стажем употребления ПАВ и сопутствующими социально-медицинскими проблемами»</a:t>
            </a:r>
            <a:endParaRPr b="1" lang="ru-RU" sz="24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360000" y="1979280"/>
            <a:ext cx="9177480" cy="4676760"/>
          </a:xfrm>
          <a:prstGeom prst="rect">
            <a:avLst/>
          </a:prstGeom>
          <a:noFill/>
          <a:ln w="9360">
            <a:solidFill>
              <a:srgbClr val="3465a4"/>
            </a:solidFill>
            <a:round/>
          </a:ln>
        </p:spPr>
        <p:txBody>
          <a:bodyPr lIns="0" rIns="0" tIns="0" bIns="0">
            <a:norm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Times New Roman"/>
              </a:rPr>
              <a:t>в</a:t>
            </a:r>
            <a:r>
              <a:rPr b="0" lang="ru-RU" sz="2400" spc="-1" strike="noStrike">
                <a:latin typeface="Times New Roman"/>
                <a:ea typeface="Times New Roman"/>
              </a:rPr>
              <a:t>озраст старше 35 лет;</a:t>
            </a:r>
            <a:endParaRPr b="0" lang="ru-RU" sz="24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Times New Roman"/>
              </a:rPr>
              <a:t>признают регулярное употребление наркотиков;</a:t>
            </a:r>
            <a:endParaRPr b="0" lang="ru-RU" sz="24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Times New Roman"/>
              </a:rPr>
              <a:t>имеют ВИЧ-инфекцию и гепатит С;</a:t>
            </a:r>
            <a:endParaRPr b="0" lang="ru-RU" sz="24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Times New Roman"/>
              </a:rPr>
              <a:t>не состоят на учёте в КДН;</a:t>
            </a:r>
            <a:endParaRPr b="0" lang="ru-RU" sz="24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Times New Roman"/>
              </a:rPr>
              <a:t>имеют опыт насилия;</a:t>
            </a:r>
            <a:endParaRPr b="0" lang="ru-RU" sz="24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Times New Roman"/>
              </a:rPr>
              <a:t>доход ниже прожиточного минимума;</a:t>
            </a:r>
            <a:endParaRPr b="0" lang="ru-RU" sz="24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Times New Roman"/>
              </a:rPr>
              <a:t>удовлетворительно или достаточно обеспечены материальные нужды;</a:t>
            </a:r>
            <a:endParaRPr b="0" lang="ru-RU" sz="2400" spc="-1" strike="noStrike">
              <a:latin typeface="Times New Roman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360000" y="360000"/>
            <a:ext cx="9355320" cy="89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Рекомендации для типологических групп</a:t>
            </a:r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360360" y="1979280"/>
            <a:ext cx="9175680" cy="467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342720" indent="-342720">
              <a:spcAft>
                <a:spcPts val="1148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1. по установлению контакта и особенностям «рабочего альянса» с получателем социальных услуг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marL="342720" indent="-342720">
              <a:spcAft>
                <a:spcPts val="1148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2. по работе с проблемным употреблением ПАВ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marL="342720" indent="-342720">
              <a:spcAft>
                <a:spcPts val="1148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3. по форме и приоритетным направлениям социальной реабилитации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360000" y="360360"/>
            <a:ext cx="9358200" cy="898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/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Какие группы выделяются среди мужчин-потребителей ПАВ</a:t>
            </a:r>
            <a:endParaRPr b="1" lang="ru-RU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432000" y="1584000"/>
            <a:ext cx="9216000" cy="1368000"/>
          </a:xfrm>
          <a:prstGeom prst="rect">
            <a:avLst/>
          </a:prstGeom>
          <a:noFill/>
          <a:ln w="9360">
            <a:solidFill>
              <a:srgbClr val="3465a4"/>
            </a:solidFill>
            <a:round/>
          </a:ln>
        </p:spPr>
        <p:txBody>
          <a:bodyPr lIns="0" rIns="0" tIns="0" bIns="0">
            <a:normAutofit/>
          </a:bodyPr>
          <a:p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4 группа (24%) «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egoe UI"/>
              </a:rPr>
              <a:t>Мужчины молодого возраста, употребляющие наркотики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egoe UI"/>
              </a:rPr>
              <a:t>»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lnSpc>
                <a:spcPct val="104000"/>
              </a:lnSpc>
              <a:spcAft>
                <a:spcPts val="1148"/>
              </a:spcAft>
            </a:pP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lnSpc>
                <a:spcPct val="104000"/>
              </a:lnSpc>
              <a:spcAft>
                <a:spcPts val="1148"/>
              </a:spcAft>
            </a:pP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lnSpc>
                <a:spcPct val="104000"/>
              </a:lnSpc>
              <a:spcAft>
                <a:spcPts val="1148"/>
              </a:spcAft>
            </a:pP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432000" y="3168000"/>
            <a:ext cx="9144000" cy="151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r>
              <a:rPr b="1" lang="ru-RU" sz="2400" spc="-1" strike="noStrike">
                <a:solidFill>
                  <a:srgbClr val="1c1c1c"/>
                </a:solidFill>
                <a:latin typeface="Source Sans Pro Semibold"/>
              </a:rPr>
              <a:t>5 группа (24%) «</a:t>
            </a:r>
            <a:r>
              <a:rPr b="1" lang="ru-RU" sz="2400" spc="-1" strike="noStrike">
                <a:solidFill>
                  <a:srgbClr val="1c1c1c"/>
                </a:solidFill>
                <a:latin typeface="Source Sans Pro Semibold"/>
                <a:ea typeface="Segoe UI"/>
              </a:rPr>
              <a:t>Пожилые мужчины со сниженным социальным функционированием, употребляющие алкоголь </a:t>
            </a:r>
            <a:r>
              <a:rPr b="1" lang="ru-RU" sz="2400" spc="-1" strike="noStrike">
                <a:solidFill>
                  <a:srgbClr val="1c1c1c"/>
                </a:solidFill>
                <a:latin typeface="Source Sans Pro Semibold"/>
                <a:ea typeface="Segoe UI"/>
              </a:rPr>
              <a:t>»</a:t>
            </a:r>
            <a:endParaRPr b="0" lang="ru-RU" sz="24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432000" y="4896000"/>
            <a:ext cx="9110520" cy="1758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6 группа (32%) «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egoe UI"/>
              </a:rPr>
              <a:t>Мужчины с риском групповой зависимости от ПАВ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egoe UI"/>
              </a:rPr>
              <a:t>»</a:t>
            </a:r>
            <a:endParaRPr b="0" lang="ru-RU" sz="2600" spc="-1" strike="noStrike">
              <a:solidFill>
                <a:srgbClr val="000000"/>
              </a:solidFill>
              <a:latin typeface="Source Sans Pro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360000" y="360360"/>
            <a:ext cx="9356760" cy="89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Характеристика групп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ы 4 «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Times New Roman"/>
              </a:rPr>
              <a:t>Мужчины молодого возраста, употребляющие наркотики»</a:t>
            </a:r>
            <a:endParaRPr b="1" lang="ru-RU" sz="24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360000" y="1979280"/>
            <a:ext cx="9177480" cy="4676760"/>
          </a:xfrm>
          <a:prstGeom prst="rect">
            <a:avLst/>
          </a:prstGeom>
          <a:noFill/>
          <a:ln w="9360">
            <a:solidFill>
              <a:srgbClr val="3465a4"/>
            </a:solidFill>
            <a:round/>
          </a:ln>
        </p:spPr>
        <p:txBody>
          <a:bodyPr lIns="0" rIns="0" tIns="0" bIns="0">
            <a:norm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Times New Roman"/>
              </a:rPr>
              <a:t>в</a:t>
            </a:r>
            <a:r>
              <a:rPr b="0" lang="ru-RU" sz="2400" spc="-1" strike="noStrike">
                <a:latin typeface="Times New Roman"/>
                <a:ea typeface="Times New Roman"/>
              </a:rPr>
              <a:t>озраст младше 50 лет;</a:t>
            </a:r>
            <a:endParaRPr b="0" lang="ru-RU" sz="24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Times New Roman"/>
              </a:rPr>
              <a:t>употребляют алкоголь и наркотики;</a:t>
            </a:r>
            <a:endParaRPr b="0" lang="ru-RU" sz="24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Times New Roman"/>
              </a:rPr>
              <a:t>имеют ВИЧ-инфекцию и гепатит С;</a:t>
            </a:r>
            <a:endParaRPr b="0" lang="ru-RU" sz="24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Times New Roman"/>
              </a:rPr>
              <a:t>могут иметь опыт лечения/реабилитации от зависимости;</a:t>
            </a:r>
            <a:endParaRPr b="0" lang="ru-RU" sz="24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Times New Roman"/>
              </a:rPr>
              <a:t>круг общения сужен;</a:t>
            </a:r>
            <a:endParaRPr b="0" lang="ru-RU" sz="24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Times New Roman"/>
              </a:rPr>
              <a:t>имеют временную регистрацию или съёмное жильё</a:t>
            </a:r>
            <a:endParaRPr b="0" lang="ru-RU" sz="2400" spc="-1" strike="noStrike">
              <a:latin typeface="Times New Roman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360000" y="360360"/>
            <a:ext cx="9356760" cy="89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Характеристика групп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ы 5 «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Times New Roman"/>
              </a:rPr>
              <a:t>Пожилые мужчины со сниженным социальным функционированием, употребляющие алкоголь»</a:t>
            </a:r>
            <a:endParaRPr b="1" lang="ru-RU" sz="24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360000" y="1979280"/>
            <a:ext cx="9177480" cy="4676760"/>
          </a:xfrm>
          <a:prstGeom prst="rect">
            <a:avLst/>
          </a:prstGeom>
          <a:noFill/>
          <a:ln w="9360">
            <a:solidFill>
              <a:srgbClr val="3465a4"/>
            </a:solidFill>
            <a:round/>
          </a:ln>
        </p:spPr>
        <p:txBody>
          <a:bodyPr lIns="0" rIns="0" tIns="0" bIns="0">
            <a:normAutofit/>
          </a:bodyPr>
          <a:p>
            <a:r>
              <a:rPr b="0" lang="ru-RU" sz="2400" spc="-1" strike="noStrike">
                <a:latin typeface="Times New Roman"/>
              </a:rPr>
              <a:t>возраст старше 50 лет;</a:t>
            </a:r>
            <a:endParaRPr b="0" lang="ru-RU" sz="2400" spc="-1" strike="noStrike">
              <a:latin typeface="Times New Roman"/>
            </a:endParaRPr>
          </a:p>
          <a:p>
            <a:r>
              <a:rPr b="0" lang="ru-RU" sz="2400" spc="-1" strike="noStrike">
                <a:latin typeface="Times New Roman"/>
              </a:rPr>
              <a:t>эпизодически употребляют алкоголь;</a:t>
            </a:r>
            <a:endParaRPr b="0" lang="ru-RU" sz="2400" spc="-1" strike="noStrike">
              <a:latin typeface="Times New Roman"/>
            </a:endParaRPr>
          </a:p>
          <a:p>
            <a:r>
              <a:rPr b="0" lang="ru-RU" sz="2400" spc="-1" strike="noStrike">
                <a:latin typeface="Times New Roman"/>
              </a:rPr>
              <a:t>могут иметь трудности с самообслуживанием;</a:t>
            </a:r>
            <a:endParaRPr b="0" lang="ru-RU" sz="2400" spc="-1" strike="noStrike">
              <a:latin typeface="Times New Roman"/>
            </a:endParaRPr>
          </a:p>
          <a:p>
            <a:r>
              <a:rPr b="0" lang="ru-RU" sz="2400" spc="-1" strike="noStrike">
                <a:latin typeface="Times New Roman"/>
              </a:rPr>
              <a:t>могут быть грубы и замкнуты, хуже контактируют с окружающими;</a:t>
            </a:r>
            <a:endParaRPr b="0" lang="ru-RU" sz="2400" spc="-1" strike="noStrike">
              <a:latin typeface="Times New Roman"/>
            </a:endParaRPr>
          </a:p>
          <a:p>
            <a:r>
              <a:rPr b="0" lang="ru-RU" sz="2400" spc="-1" strike="noStrike">
                <a:latin typeface="Times New Roman"/>
              </a:rPr>
              <a:t>снижено социальное функционирование в целом</a:t>
            </a:r>
            <a:endParaRPr b="0" lang="ru-RU" sz="2400" spc="-1" strike="noStrike">
              <a:latin typeface="Times New Roman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360000" y="360360"/>
            <a:ext cx="9356760" cy="89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Характеристика групп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ы 6 «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Times New Roman"/>
              </a:rPr>
              <a:t>Мужчины с риском групповой зависимости от ПАВ»</a:t>
            </a:r>
            <a:endParaRPr b="1" lang="ru-RU" sz="24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360000" y="1979280"/>
            <a:ext cx="9177480" cy="4676760"/>
          </a:xfrm>
          <a:prstGeom prst="rect">
            <a:avLst/>
          </a:prstGeom>
          <a:noFill/>
          <a:ln w="9360">
            <a:solidFill>
              <a:srgbClr val="3465a4"/>
            </a:solidFill>
            <a:round/>
          </a:ln>
        </p:spPr>
        <p:txBody>
          <a:bodyPr lIns="0" rIns="0" tIns="0" bIns="0">
            <a:normAutofit/>
          </a:bodyPr>
          <a:p>
            <a:r>
              <a:rPr b="0" lang="ru-RU" sz="2400" spc="-1" strike="noStrike">
                <a:latin typeface="Times New Roman"/>
              </a:rPr>
              <a:t>как правило, имеют длительный стаж употребления алкоголя;</a:t>
            </a:r>
            <a:endParaRPr b="0" lang="ru-RU" sz="2400" spc="-1" strike="noStrike">
              <a:latin typeface="Times New Roman"/>
            </a:endParaRPr>
          </a:p>
          <a:p>
            <a:r>
              <a:rPr b="0" lang="ru-RU" sz="2400" spc="-1" strike="noStrike">
                <a:latin typeface="Times New Roman"/>
              </a:rPr>
              <a:t>обычно употребляют ПАВ в компании;</a:t>
            </a:r>
            <a:endParaRPr b="0" lang="ru-RU" sz="2400" spc="-1" strike="noStrike">
              <a:latin typeface="Times New Roman"/>
            </a:endParaRPr>
          </a:p>
          <a:p>
            <a:r>
              <a:rPr b="0" lang="ru-RU" sz="2400" spc="-1" strike="noStrike">
                <a:latin typeface="Times New Roman"/>
              </a:rPr>
              <a:t>разведены, иногда могут иметь отношения;</a:t>
            </a:r>
            <a:endParaRPr b="0" lang="ru-RU" sz="2400" spc="-1" strike="noStrike">
              <a:latin typeface="Times New Roman"/>
            </a:endParaRPr>
          </a:p>
          <a:p>
            <a:r>
              <a:rPr b="0" lang="ru-RU" sz="2400" spc="-1" strike="noStrike">
                <a:latin typeface="Times New Roman"/>
              </a:rPr>
              <a:t>могут проявлять грубость, фамильярность;</a:t>
            </a:r>
            <a:endParaRPr b="0" lang="ru-RU" sz="2400" spc="-1" strike="noStrike">
              <a:latin typeface="Times New Roman"/>
            </a:endParaRPr>
          </a:p>
          <a:p>
            <a:r>
              <a:rPr b="0" lang="ru-RU" sz="2400" spc="-1" strike="noStrike">
                <a:latin typeface="Times New Roman"/>
              </a:rPr>
              <a:t>зачастую снижено социальное функционирование в целом</a:t>
            </a:r>
            <a:endParaRPr b="0" lang="ru-RU" sz="2400" spc="-1" strike="noStrike">
              <a:latin typeface="Times New Roman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0" y="78480"/>
            <a:ext cx="10079640" cy="748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76000"/>
              </a:lnSpc>
              <a:spcBef>
                <a:spcPts val="201"/>
              </a:spcBef>
            </a:pPr>
            <a:r>
              <a:rPr b="1" i="1" lang="ru-RU" sz="2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i="1" lang="ru-RU" sz="2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i="1" lang="ru-RU" sz="2200" spc="-1" strike="noStrike">
                <a:solidFill>
                  <a:srgbClr val="000000"/>
                </a:solidFill>
                <a:latin typeface="Calibri"/>
              </a:rPr>
              <a:t>Методы и методики исследования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76000"/>
              </a:lnSpc>
              <a:spcBef>
                <a:spcPts val="201"/>
              </a:spcBef>
            </a:pP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76000"/>
              </a:lnSpc>
              <a:spcBef>
                <a:spcPts val="201"/>
              </a:spcBef>
            </a:pPr>
            <a:r>
              <a:rPr b="1" i="1" lang="ru-RU" sz="2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i="1" lang="ru-RU" sz="2200" spc="-1" strike="noStrike">
                <a:solidFill>
                  <a:srgbClr val="000000"/>
                </a:solidFill>
                <a:latin typeface="Calibri"/>
              </a:rPr>
              <a:t>1. Анкетирование.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76000"/>
              </a:lnSpc>
              <a:spcBef>
                <a:spcPts val="201"/>
              </a:spcBef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1.1.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 Авторская анкета специалиста социальной службы для выявления трудностей в работе с потребителями ПАВ.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76000"/>
              </a:lnSpc>
              <a:spcBef>
                <a:spcPts val="201"/>
              </a:spcBef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1.2. 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Анкета социальной диагностики, используемая в учреждении, для изучения социального статуса потребителей ПАВ.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76000"/>
              </a:lnSpc>
              <a:spcBef>
                <a:spcPts val="201"/>
              </a:spcBef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i="1" lang="ru-RU" sz="2200" spc="-1" strike="noStrike">
                <a:solidFill>
                  <a:srgbClr val="000000"/>
                </a:solidFill>
                <a:latin typeface="Calibri"/>
              </a:rPr>
              <a:t>2. Структурированное интервью.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76000"/>
              </a:lnSpc>
              <a:spcBef>
                <a:spcPts val="201"/>
              </a:spcBef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2.1. 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Модифицированная методика экспресс-диагностики риска злоупотребления и признаков зависимости.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76000"/>
              </a:lnSpc>
              <a:spcBef>
                <a:spcPts val="201"/>
              </a:spcBef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2.2. 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Модифицированная шкала показателей социального функционирования (</a:t>
            </a:r>
            <a:r>
              <a:rPr b="0" i="1" lang="ru-RU" sz="2200" spc="-1" strike="noStrike">
                <a:solidFill>
                  <a:srgbClr val="000000"/>
                </a:solidFill>
                <a:latin typeface="Calibri"/>
              </a:rPr>
              <a:t>Бойко Е.О.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) для выявления проблемных зон социального функционирования и оценки его общего уровня.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76000"/>
              </a:lnSpc>
              <a:spcBef>
                <a:spcPts val="201"/>
              </a:spcBef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i="1" lang="ru-RU" sz="2200" spc="-1" strike="noStrike">
                <a:solidFill>
                  <a:srgbClr val="000000"/>
                </a:solidFill>
                <a:latin typeface="Calibri"/>
              </a:rPr>
              <a:t>3. Психологическое тестирование.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76000"/>
              </a:lnSpc>
              <a:spcBef>
                <a:spcPts val="201"/>
              </a:spcBef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3.1.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 Методика оценки готовности к изменениям (</a:t>
            </a:r>
            <a:r>
              <a:rPr b="0" i="1" lang="ru-RU" sz="2200" spc="-1" strike="noStrike">
                <a:solidFill>
                  <a:srgbClr val="000000"/>
                </a:solidFill>
                <a:latin typeface="Calibri"/>
              </a:rPr>
              <a:t>SOCRATES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) для определения стадии готовности к изменению проблемного потребления ПАВ.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76000"/>
              </a:lnSpc>
              <a:spcBef>
                <a:spcPts val="201"/>
              </a:spcBef>
            </a:pP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76000"/>
              </a:lnSpc>
              <a:spcBef>
                <a:spcPts val="201"/>
              </a:spcBef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В качестве </a:t>
            </a:r>
            <a:r>
              <a:rPr b="1" i="1" lang="ru-RU" sz="2200" spc="-1" strike="noStrike">
                <a:solidFill>
                  <a:srgbClr val="000000"/>
                </a:solidFill>
                <a:latin typeface="Calibri"/>
              </a:rPr>
              <a:t>методов математико-статистической обработки 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данных применялись: 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76000"/>
              </a:lnSpc>
              <a:spcBef>
                <a:spcPts val="201"/>
              </a:spcBef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1) 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вычисление первичных статистик для общей характеристики обследованной выборки;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76000"/>
              </a:lnSpc>
              <a:spcBef>
                <a:spcPts val="201"/>
              </a:spcBef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2)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 иерархический кластерный анализ по методу межгрупповых связей для определения типологических групп ПСУ;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76000"/>
              </a:lnSpc>
              <a:spcBef>
                <a:spcPts val="201"/>
              </a:spcBef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3) </a:t>
            </a:r>
            <a:r>
              <a:rPr b="0" i="1" lang="ru-RU" sz="2200" spc="-1" strike="noStrike">
                <a:solidFill>
                  <a:srgbClr val="000000"/>
                </a:solidFill>
                <a:latin typeface="Calibri"/>
              </a:rPr>
              <a:t>U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‑критерий Манна-Уитни для выявления различий в выделенных типологических группах.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360000" y="360360"/>
            <a:ext cx="9356760" cy="89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/>
            <a:r>
              <a:rPr b="1" lang="ru-RU" sz="2400" spc="-1" strike="noStrike">
                <a:solidFill>
                  <a:srgbClr val="ffffff"/>
                </a:solidFill>
                <a:latin typeface="Source Sans Pro Black"/>
              </a:rPr>
              <a:t>Рекомендации  работы с 5 подгруппой «Пожилые потребители алкоголя со снижением социального функционирования»</a:t>
            </a:r>
            <a:endParaRPr b="1" lang="ru-RU" sz="24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360000" y="1979280"/>
            <a:ext cx="9177480" cy="4676760"/>
          </a:xfrm>
          <a:prstGeom prst="rect">
            <a:avLst/>
          </a:prstGeom>
          <a:noFill/>
          <a:ln w="9360">
            <a:solidFill>
              <a:srgbClr val="3465a4"/>
            </a:solidFill>
            <a:round/>
          </a:ln>
        </p:spPr>
        <p:txBody>
          <a:bodyPr lIns="0" rIns="0" tIns="0" bIns="0">
            <a:normAutofit fontScale="82000"/>
          </a:bodyPr>
          <a:p>
            <a:pPr marL="342720" indent="-341280">
              <a:spcAft>
                <a:spcPts val="1148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Социально-консультативная помощь в ориентировке в социальном окружении и современной социальной ситуации;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marL="342720" indent="-341280">
              <a:spcAft>
                <a:spcPts val="1148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Помощь в интеграции жизненного пути и выстраивание жизненной перспективе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marL="342720" indent="-341280">
              <a:spcAft>
                <a:spcPts val="1148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Информирование об имеющихся возможностях помощи, обучение навыкам обращения за помощью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marL="342720" indent="-341280">
              <a:spcAft>
                <a:spcPts val="1148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Учитывая страх изменений, постановка кратко-и среднесрочных целей и задач (в трудовой сфере, в области здоровья)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marL="342720" indent="-341280">
              <a:spcAft>
                <a:spcPts val="1148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Содействие в получении медицинской помощи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marL="342720" indent="-341280">
              <a:spcAft>
                <a:spcPts val="1148"/>
              </a:spcAft>
            </a:pP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marL="342720" indent="-341280">
              <a:spcAft>
                <a:spcPts val="1148"/>
              </a:spcAft>
            </a:pP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360000" y="360360"/>
            <a:ext cx="9358200" cy="898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/>
            <a:r>
              <a:rPr b="1" lang="ru-RU" sz="2600" spc="-1" strike="noStrike">
                <a:solidFill>
                  <a:srgbClr val="ffffff"/>
                </a:solidFill>
                <a:latin typeface="Source Sans Pro Black"/>
              </a:rPr>
              <a:t>Рекомендации  6 типологической  подгруппе «Группа риска формирования групповой зависимости</a:t>
            </a:r>
            <a:endParaRPr b="1" lang="ru-RU" sz="2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360000" y="1979280"/>
            <a:ext cx="9178920" cy="4678200"/>
          </a:xfrm>
          <a:prstGeom prst="rect">
            <a:avLst/>
          </a:prstGeom>
          <a:noFill/>
          <a:ln w="9360">
            <a:solidFill>
              <a:srgbClr val="3465a4"/>
            </a:solidFill>
            <a:round/>
          </a:ln>
        </p:spPr>
        <p:txBody>
          <a:bodyPr lIns="0" rIns="0" tIns="0" bIns="0">
            <a:normAutofit/>
          </a:bodyPr>
          <a:p>
            <a:pPr>
              <a:spcAft>
                <a:spcPts val="1148"/>
              </a:spcAft>
            </a:pP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lnSpc>
                <a:spcPct val="104000"/>
              </a:lnSpc>
              <a:spcAft>
                <a:spcPts val="1148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egoe UI"/>
              </a:rPr>
              <a:t>Формирование «антинаркотической среды» на территории отделения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lnSpc>
                <a:spcPct val="104000"/>
              </a:lnSpc>
              <a:spcAft>
                <a:spcPts val="1148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egoe UI"/>
              </a:rPr>
              <a:t>Помощь и побуждение к самоанализу больше, чем к действию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lnSpc>
                <a:spcPct val="104000"/>
              </a:lnSpc>
              <a:spcAft>
                <a:spcPts val="1148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egoe UI"/>
              </a:rPr>
              <a:t>Формирование и поддержание включения в просоциальные сообщества</a:t>
            </a:r>
            <a:endParaRPr b="1" lang="ru-RU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157320" y="78480"/>
            <a:ext cx="9921960" cy="748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r>
              <a:rPr b="0" lang="ru-RU" sz="25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25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2500" spc="-1" strike="noStrike">
                <a:solidFill>
                  <a:srgbClr val="000000"/>
                </a:solidFill>
                <a:latin typeface="Calibri"/>
              </a:rPr>
              <a:t>Исследование проводилось в течение 2020 г. по заказу КСП </a:t>
            </a:r>
            <a:r>
              <a:rPr b="1" i="1" lang="ru-RU" sz="2500" spc="-1" strike="noStrike">
                <a:solidFill>
                  <a:srgbClr val="000000"/>
                </a:solidFill>
                <a:latin typeface="Calibri"/>
              </a:rPr>
              <a:t>на базе</a:t>
            </a:r>
            <a:r>
              <a:rPr b="0" lang="ru-RU" sz="2500" spc="-1" strike="noStrike">
                <a:solidFill>
                  <a:srgbClr val="000000"/>
                </a:solidFill>
                <a:latin typeface="Calibri"/>
              </a:rPr>
              <a:t> двух экспериментальных (инновационных) площадок:</a:t>
            </a:r>
            <a:endParaRPr b="0" lang="ru-RU" sz="2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500" spc="-1" strike="noStrike">
                <a:solidFill>
                  <a:srgbClr val="000000"/>
                </a:solidFill>
                <a:latin typeface="Calibri"/>
              </a:rPr>
              <a:t>СПб ГБУ «Комплексный центр социального обслуживания населения Красносельского района», Отделение помощи женщинам, оказавшимся в трудной жизненной ситуации, и лицам, состоящим на наркологическом учете;</a:t>
            </a:r>
            <a:endParaRPr b="0" lang="ru-RU" sz="2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500" spc="-1" strike="noStrike">
                <a:solidFill>
                  <a:srgbClr val="000000"/>
                </a:solidFill>
                <a:latin typeface="Calibri"/>
              </a:rPr>
              <a:t>СПб ГКУ «Центр учета и социального обслуживания граждан РФ без определенного места жительства», Отделение социальной адаптации лиц, освободившихся из мест лишения свободы.</a:t>
            </a:r>
            <a:endParaRPr b="0" lang="ru-RU" sz="2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r>
              <a:rPr b="1" i="1" lang="ru-RU" sz="25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i="1" lang="ru-RU" sz="25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i="1" lang="ru-RU" sz="2500" spc="-1" strike="noStrike">
                <a:solidFill>
                  <a:srgbClr val="000000"/>
                </a:solidFill>
                <a:latin typeface="Calibri"/>
              </a:rPr>
              <a:t>Выборка исследования:</a:t>
            </a:r>
            <a:endParaRPr b="0" lang="ru-RU" sz="2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500" spc="-1" strike="noStrike">
                <a:solidFill>
                  <a:srgbClr val="000000"/>
                </a:solidFill>
                <a:latin typeface="Calibri"/>
              </a:rPr>
              <a:t>19 специалистов социальных служб;</a:t>
            </a:r>
            <a:endParaRPr b="0" lang="ru-RU" sz="2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500" spc="-1" strike="noStrike">
                <a:solidFill>
                  <a:srgbClr val="000000"/>
                </a:solidFill>
                <a:latin typeface="Calibri"/>
              </a:rPr>
              <a:t>40 ПСУ – потребителей ПАВ:</a:t>
            </a:r>
            <a:endParaRPr b="0" lang="ru-RU" sz="2500" spc="-1" strike="noStrike">
              <a:solidFill>
                <a:srgbClr val="000000"/>
              </a:solidFill>
              <a:latin typeface="Calibri"/>
            </a:endParaRPr>
          </a:p>
          <a:p>
            <a:pPr marL="531720" indent="936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25 мужчин в возрасте 33-58 лет, </a:t>
            </a:r>
            <a:r>
              <a:rPr b="0" i="1" lang="ru-RU" sz="2200" spc="-1" strike="noStrike">
                <a:solidFill>
                  <a:srgbClr val="000000"/>
                </a:solidFill>
                <a:latin typeface="Calibri"/>
              </a:rPr>
              <a:t>М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=47;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531720" indent="936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15 женщин в возрасте 25-40 лет, </a:t>
            </a:r>
            <a:r>
              <a:rPr b="0" i="1" lang="ru-RU" sz="2200" spc="-1" strike="noStrike">
                <a:solidFill>
                  <a:srgbClr val="000000"/>
                </a:solidFill>
                <a:latin typeface="Calibri"/>
              </a:rPr>
              <a:t>М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=36.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157320" y="78480"/>
            <a:ext cx="9764640" cy="748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Calibri"/>
              </a:rPr>
              <a:t>Основные трудности специалистов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учреждений в работе с ПСУ – потребителями ПАВ по результатам анкетирования: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58920" indent="-358560">
              <a:lnSpc>
                <a:spcPct val="100000"/>
              </a:lnSpc>
              <a:spcBef>
                <a:spcPts val="99"/>
              </a:spcBef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58920" indent="-358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arenR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установление и поддержание устойчивого контакта;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58920" indent="-358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arenR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применение научно обоснованных методов психодиагностики и психологической помощи;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58920" indent="-358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arenR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поддержание мотивации к выполнению мероприятий плана социально-психологического сопровождения;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58920" indent="-358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arenR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активизация собственных возможностей потребителей ПАВ;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58920" indent="-358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arenR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оценка достигнутого прогресса потребителями ПАВ.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157320" y="78480"/>
            <a:ext cx="9764640" cy="748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Calibri"/>
              </a:rPr>
              <a:t>Основные проблемы ПСУ – потребителей ПАВ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по результатам диагностики: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99"/>
              </a:spcBef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58920" indent="-358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arenR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потребление различных ПАВ с признаками зависимости;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58920" indent="-358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arenR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наличие хронических заболеваний (ВИЧ-инфекция, гепатит С) при отсутствии должного лечения;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58920" indent="-358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arenR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наличие судимости и опыт пребывания в местах лишения свободы;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58920" indent="-358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arenR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отсутствие работы, низкий доход;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58920" indent="-358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arenR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отсутствие семьи, недостаточная забота о детях;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58920" indent="-358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arenR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бедный досуг;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58920" indent="-358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arenR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низкая мотивация к изменению проблемного поведения.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0" y="0"/>
            <a:ext cx="10079640" cy="629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Типологические группы ПСУ – потребителей ПАВ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80" name="Table 2"/>
          <p:cNvGraphicFramePr/>
          <p:nvPr/>
        </p:nvGraphicFramePr>
        <p:xfrm>
          <a:off x="235800" y="708480"/>
          <a:ext cx="9528480" cy="1634760"/>
        </p:xfrm>
        <a:graphic>
          <a:graphicData uri="http://schemas.openxmlformats.org/drawingml/2006/table">
            <a:tbl>
              <a:tblPr/>
              <a:tblGrid>
                <a:gridCol w="3175920"/>
                <a:gridCol w="3175920"/>
                <a:gridCol w="3176640"/>
              </a:tblGrid>
              <a:tr h="335520"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Типологические группы ПСУ КЦСОН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797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8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Женщины, активно употребляющие ПАВ, противопоставляю-щие себя социуму (</a:t>
                      </a:r>
                      <a:r>
                        <a:rPr b="0" i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8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Молодые женщины с социально-бытовыми проблемами в период неактивного употребления ПАВ (</a:t>
                      </a:r>
                      <a:r>
                        <a:rPr b="0" i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8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Женщины с длительным стажем употребления ПАВ и сопутствующими социально-медицинскими проблемами (</a:t>
                      </a:r>
                      <a:r>
                        <a:rPr b="0" i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520"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Типологические группы ПСУ Центра учёта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5541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8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Мужчины молодого возраста, употребляющие наркотики (</a:t>
                      </a:r>
                      <a:r>
                        <a:rPr b="0" i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8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Пожилые мужчины со сниженным социальным функционировани-ем, употребляющие алкоголь (</a:t>
                      </a:r>
                      <a:r>
                        <a:rPr b="0" i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8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Мужчины с риском групповой зависимости от ПАВ (</a:t>
                      </a:r>
                      <a:r>
                        <a:rPr b="0" i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32%</a:t>
                      </a: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1" name="CustomShape 3"/>
          <p:cNvSpPr/>
          <p:nvPr/>
        </p:nvSpPr>
        <p:spPr>
          <a:xfrm>
            <a:off x="157320" y="6063480"/>
            <a:ext cx="96073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i="1" lang="ru-RU" sz="2400" spc="-1" strike="noStrike">
                <a:solidFill>
                  <a:srgbClr val="000000"/>
                </a:solidFill>
                <a:latin typeface="Calibri"/>
              </a:rPr>
              <a:t>разные социальные и психологические проблемы;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i="1" lang="ru-RU" sz="2400" spc="-1" strike="noStrike">
                <a:solidFill>
                  <a:srgbClr val="000000"/>
                </a:solidFill>
                <a:latin typeface="Calibri"/>
              </a:rPr>
              <a:t>разная степень тяжести проблем;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i="1" lang="ru-RU" sz="2400" spc="-1" strike="noStrike">
                <a:solidFill>
                  <a:srgbClr val="000000"/>
                </a:solidFill>
                <a:latin typeface="Calibri"/>
              </a:rPr>
              <a:t>разная готовность к изменениям (прогностическая оценка)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0" y="0"/>
            <a:ext cx="10079640" cy="708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Основания для разработки модели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3" name="Picture 2_0" descr=""/>
          <p:cNvPicPr/>
          <p:nvPr/>
        </p:nvPicPr>
        <p:blipFill>
          <a:blip r:embed="rId1"/>
          <a:srcRect l="15410" t="26559" r="8823" b="28028"/>
          <a:stretch/>
        </p:blipFill>
        <p:spPr>
          <a:xfrm>
            <a:off x="235800" y="629640"/>
            <a:ext cx="9582120" cy="3228480"/>
          </a:xfrm>
          <a:prstGeom prst="rect">
            <a:avLst/>
          </a:prstGeom>
          <a:ln w="9360">
            <a:noFill/>
          </a:ln>
        </p:spPr>
      </p:pic>
      <p:sp>
        <p:nvSpPr>
          <p:cNvPr id="184" name="CustomShape 2"/>
          <p:cNvSpPr/>
          <p:nvPr/>
        </p:nvSpPr>
        <p:spPr>
          <a:xfrm>
            <a:off x="0" y="4015800"/>
            <a:ext cx="10079640" cy="70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Специфика разработанной модели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235800" y="4646160"/>
            <a:ext cx="9685800" cy="246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 комплексе учитываются социально-демографические, психосоциальные, клинико-психологические, индивидуально-психологические характеристики;</a:t>
            </a:r>
            <a:endParaRPr b="0" lang="ru-RU" sz="2400" spc="-1" strike="noStrike">
              <a:latin typeface="Arial"/>
            </a:endParaRPr>
          </a:p>
          <a:p>
            <a:pPr indent="-216000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конкретизированные рекомендации по взаимодействию и социально-психологической работе с типологическими группами;</a:t>
            </a:r>
            <a:endParaRPr b="0" lang="ru-RU" sz="2400" spc="-1" strike="noStrike">
              <a:latin typeface="Arial"/>
            </a:endParaRPr>
          </a:p>
          <a:p>
            <a:pPr indent="-216000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рекомендации определяются автоматически с помощью разработанного автоматизированного программного комплекса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Table 1"/>
          <p:cNvGraphicFramePr/>
          <p:nvPr/>
        </p:nvGraphicFramePr>
        <p:xfrm>
          <a:off x="118440" y="761040"/>
          <a:ext cx="9842760" cy="6669720"/>
        </p:xfrm>
        <a:graphic>
          <a:graphicData uri="http://schemas.openxmlformats.org/drawingml/2006/table">
            <a:tbl>
              <a:tblPr/>
              <a:tblGrid>
                <a:gridCol w="2539800"/>
                <a:gridCol w="7302960"/>
              </a:tblGrid>
              <a:tr h="497520">
                <a:tc>
                  <a:txBody>
                    <a:bodyPr lIns="37080" rIns="37080" tIns="0" bIns="0">
                      <a:noAutofit/>
                    </a:bodyPr>
                    <a:p>
                      <a:pPr algn="ctr">
                        <a:lnSpc>
                          <a:spcPct val="75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Группа характеристик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37080" marR="37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7080" rIns="37080" tIns="0" bIns="0">
                      <a:noAutofit/>
                    </a:bodyPr>
                    <a:p>
                      <a:pPr algn="ctr">
                        <a:lnSpc>
                          <a:spcPct val="75000"/>
                        </a:lnSpc>
                      </a:pPr>
                      <a:endParaRPr b="0" lang="ru-RU" sz="1989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Входящие параметры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37080" marR="37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97520">
                <a:tc>
                  <a:txBody>
                    <a:bodyPr lIns="37080" rIns="37080" tIns="0" bIns="0">
                      <a:noAutofit/>
                    </a:bodyPr>
                    <a:p>
                      <a:pPr algn="just">
                        <a:lnSpc>
                          <a:spcPct val="75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Социально-демографические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37080" marR="37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7080" rIns="37080" tIns="0" bIns="0">
                      <a:noAutofit/>
                    </a:bodyPr>
                    <a:p>
                      <a:pPr algn="just">
                        <a:lnSpc>
                          <a:spcPct val="75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Пол, возраст, семейное положение, образование, наличие детей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37080" marR="37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588760">
                <a:tc>
                  <a:txBody>
                    <a:bodyPr lIns="37080" rIns="37080" tIns="0" bIns="0">
                      <a:noAutofit/>
                    </a:bodyPr>
                    <a:p>
                      <a:pPr algn="just">
                        <a:lnSpc>
                          <a:spcPct val="75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Социальные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37080" marR="37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7080" rIns="37080" tIns="0" bIns="0">
                      <a:noAutofit/>
                    </a:bodyPr>
                    <a:p>
                      <a:pPr algn="just">
                        <a:lnSpc>
                          <a:spcPct val="75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Наличие документов, регистрация, особый социальный статус, употребление ПАВ, учёт в наркологическом диспансере, наличие судимости, учёт в ОДН РУВД, рассмотрение дела на КДП и ЗП, опыт физического и сексуального насилия, уровень дохода, обеспеченность материальных нужд, способность к самообслуживанию, трудовая (профессиональная) деятельность, контакты с друзьями/знакомыми, семейные отношения, забота о детях/родителях, досуг, общий уровень социального функционирования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37080" marR="37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803960">
                <a:tc>
                  <a:txBody>
                    <a:bodyPr lIns="37080" rIns="37080" tIns="0" bIns="0">
                      <a:noAutofit/>
                    </a:bodyPr>
                    <a:p>
                      <a:pPr algn="just">
                        <a:lnSpc>
                          <a:spcPct val="75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Клинико-психологические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37080" marR="37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7080" rIns="37080" tIns="0" bIns="0">
                      <a:noAutofit/>
                    </a:bodyPr>
                    <a:p>
                      <a:pPr algn="just">
                        <a:lnSpc>
                          <a:spcPct val="75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Длительность употребления, частота употребления, прохождение медицинской и психологической реабилитации, длительность ремиссии, ВИЧ-инфекция, гепатит С, терапия ВИЧ, учёт в центре СПИД, посещение центра СПИД, наличие и группа инвалидности, степень злоупотребления, признаки зависимости, характер зависимости (индивидуальная, групповая)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37080" marR="37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281960">
                <a:tc>
                  <a:txBody>
                    <a:bodyPr lIns="37080" rIns="37080" tIns="0" bIns="0">
                      <a:noAutofit/>
                    </a:bodyPr>
                    <a:p>
                      <a:pPr algn="just">
                        <a:lnSpc>
                          <a:spcPct val="75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Индивидуально-психологические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37080" marR="37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7080" rIns="37080" tIns="0" bIns="0">
                      <a:noAutofit/>
                    </a:bodyPr>
                    <a:p>
                      <a:pPr algn="just">
                        <a:lnSpc>
                          <a:spcPct val="75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Агрессивность/аутоагрессивность, тревога, депрессия, нарушения когнитивных функций, критичность к своему состоянию и поведению, осознание проблемного потребления, готовность к действиям, общая готовность к изменениям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37080" marR="37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187" name="CustomShape 2"/>
          <p:cNvSpPr/>
          <p:nvPr/>
        </p:nvSpPr>
        <p:spPr>
          <a:xfrm>
            <a:off x="0" y="41400"/>
            <a:ext cx="10079640" cy="67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8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Calibri"/>
              </a:rPr>
              <a:t>Значимые характеристики ПСУ – потребителей ПАВ,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Calibri"/>
              </a:rPr>
              <a:t>положенные в основу их типологизации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Application>LibreOffice/6.4.3.2$Windows_x86 LibreOffice_project/747b5d0ebf89f41c860ec2a39efd7cb15b54f2d8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2020-09-11T09:12:21Z</dcterms:created>
  <dc:creator/>
  <dc:description/>
  <dc:language>ru-RU</dc:language>
  <cp:lastModifiedBy/>
  <dcterms:modified xsi:type="dcterms:W3CDTF">2021-06-02T09:49:37Z</dcterms:modified>
  <cp:revision>30</cp:revision>
  <dc:subject/>
  <dc:title>Alizarin</dc:title>
</cp:coreProperties>
</file>