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336" r:id="rId3"/>
    <p:sldId id="486" r:id="rId4"/>
    <p:sldId id="483" r:id="rId5"/>
    <p:sldId id="484" r:id="rId6"/>
    <p:sldId id="482" r:id="rId7"/>
    <p:sldId id="487" r:id="rId8"/>
    <p:sldId id="260" r:id="rId9"/>
    <p:sldId id="488" r:id="rId10"/>
    <p:sldId id="495" r:id="rId11"/>
    <p:sldId id="261" r:id="rId12"/>
    <p:sldId id="481" r:id="rId13"/>
    <p:sldId id="258" r:id="rId14"/>
    <p:sldId id="288" r:id="rId15"/>
  </p:sldIdLst>
  <p:sldSz cx="9144000" cy="5143500" type="screen16x9"/>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981">
          <p15:clr>
            <a:srgbClr val="A4A3A4"/>
          </p15:clr>
        </p15:guide>
        <p15:guide id="2" pos="4921">
          <p15:clr>
            <a:srgbClr val="A4A3A4"/>
          </p15:clr>
        </p15:guide>
        <p15:guide id="3" pos="351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Бычков Павел Геннадьевич" initials="БПГ"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1916"/>
    <a:srgbClr val="E98D06"/>
    <a:srgbClr val="E95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7"/>
  </p:normalViewPr>
  <p:slideViewPr>
    <p:cSldViewPr>
      <p:cViewPr varScale="1">
        <p:scale>
          <a:sx n="108" d="100"/>
          <a:sy n="108" d="100"/>
        </p:scale>
        <p:origin x="715" y="77"/>
      </p:cViewPr>
      <p:guideLst>
        <p:guide orient="horz" pos="2981"/>
        <p:guide pos="4921"/>
        <p:guide pos="3515"/>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325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850218-7847-41EE-9D4F-5C511F94ACD5}"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4E18C340-AFAF-470B-A0E5-FE1F6F104653}" type="pres">
      <dgm:prSet presAssocID="{1F850218-7847-41EE-9D4F-5C511F94ACD5}" presName="linear" presStyleCnt="0">
        <dgm:presLayoutVars>
          <dgm:animLvl val="lvl"/>
          <dgm:resizeHandles val="exact"/>
        </dgm:presLayoutVars>
      </dgm:prSet>
      <dgm:spPr/>
    </dgm:pt>
  </dgm:ptLst>
  <dgm:cxnLst>
    <dgm:cxn modelId="{97ADDDAA-76B2-4559-BD73-D14F6C5246F4}" type="presOf" srcId="{1F850218-7847-41EE-9D4F-5C511F94ACD5}" destId="{4E18C340-AFAF-470B-A0E5-FE1F6F1046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338CB8-00AB-4A9B-8F4A-A75BB8EE8873}"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D5CCFFE3-8C51-4DCA-B3DE-ED5C5B3A726F}">
      <dgm:prSet custT="1"/>
      <dgm:spPr/>
      <dgm:t>
        <a:bodyPr/>
        <a:lstStyle/>
        <a:p>
          <a:pPr rtl="0">
            <a:lnSpc>
              <a:spcPct val="80000"/>
            </a:lnSpc>
            <a:spcAft>
              <a:spcPts val="0"/>
            </a:spcAft>
          </a:pPr>
          <a:r>
            <a:rPr lang="ru-RU" sz="1400" b="1" dirty="0">
              <a:latin typeface="Comic Sans MS" panose="030F0702030302020204" pitchFamily="66" charset="0"/>
              <a:cs typeface="Times New Roman" panose="02020603050405020304" pitchFamily="18" charset="0"/>
            </a:rPr>
            <a:t>Совершенствование перечня социальных услуг, предоставляемых поставщиками социальных услуг </a:t>
          </a:r>
          <a:br>
            <a:rPr lang="ru-RU" sz="1400" b="1" dirty="0">
              <a:latin typeface="Comic Sans MS" panose="030F0702030302020204" pitchFamily="66" charset="0"/>
              <a:cs typeface="Times New Roman" panose="02020603050405020304" pitchFamily="18" charset="0"/>
            </a:rPr>
          </a:br>
          <a:r>
            <a:rPr lang="ru-RU" sz="1400" b="1" dirty="0">
              <a:latin typeface="Comic Sans MS" panose="030F0702030302020204" pitchFamily="66" charset="0"/>
              <a:cs typeface="Times New Roman" panose="02020603050405020304" pitchFamily="18" charset="0"/>
            </a:rPr>
            <a:t>в Санкт-Петербурге, утвержденного Законом Санкт-Петербурга от 26.12.2014 № 717-135 </a:t>
          </a:r>
          <a:br>
            <a:rPr lang="ru-RU" sz="1400" b="1" dirty="0">
              <a:latin typeface="Comic Sans MS" panose="030F0702030302020204" pitchFamily="66" charset="0"/>
              <a:cs typeface="Times New Roman" panose="02020603050405020304" pitchFamily="18" charset="0"/>
            </a:rPr>
          </a:br>
          <a:r>
            <a:rPr lang="ru-RU" sz="1400" b="1" dirty="0">
              <a:latin typeface="Comic Sans MS" panose="030F0702030302020204" pitchFamily="66" charset="0"/>
              <a:cs typeface="Times New Roman" panose="02020603050405020304" pitchFamily="18" charset="0"/>
            </a:rPr>
            <a:t>«О социальном обслуживании населения в Санкт-Петербурге» с учетом Постановления Правительства РФ </a:t>
          </a:r>
          <a:br>
            <a:rPr lang="ru-RU" sz="1400" b="1" dirty="0">
              <a:latin typeface="Comic Sans MS" panose="030F0702030302020204" pitchFamily="66" charset="0"/>
              <a:cs typeface="Times New Roman" panose="02020603050405020304" pitchFamily="18" charset="0"/>
            </a:rPr>
          </a:br>
          <a:r>
            <a:rPr lang="ru-RU" sz="1400" b="1" dirty="0">
              <a:latin typeface="Comic Sans MS" panose="030F0702030302020204" pitchFamily="66" charset="0"/>
              <a:cs typeface="Times New Roman" panose="02020603050405020304" pitchFamily="18" charset="0"/>
            </a:rPr>
            <a:t>от 24.11.2014 № 1236 «Об утверждении примерного перечня социальных услуг по видам социальных услуг» </a:t>
          </a:r>
          <a:endParaRPr lang="ru-RU" sz="1400" dirty="0">
            <a:latin typeface="Comic Sans MS" panose="030F0702030302020204" pitchFamily="66" charset="0"/>
            <a:cs typeface="Times New Roman" panose="02020603050405020304" pitchFamily="18" charset="0"/>
          </a:endParaRPr>
        </a:p>
      </dgm:t>
    </dgm:pt>
    <dgm:pt modelId="{7109291E-2448-4AC9-A253-D556D4D705B7}" type="parTrans" cxnId="{537C71B8-CDCD-4AF1-B85A-6243AD98B51A}">
      <dgm:prSet/>
      <dgm:spPr/>
      <dgm:t>
        <a:bodyPr/>
        <a:lstStyle/>
        <a:p>
          <a:endParaRPr lang="ru-RU"/>
        </a:p>
      </dgm:t>
    </dgm:pt>
    <dgm:pt modelId="{59B77B5A-3DFB-46AF-BA2D-D31D46649880}" type="sibTrans" cxnId="{537C71B8-CDCD-4AF1-B85A-6243AD98B51A}">
      <dgm:prSet/>
      <dgm:spPr/>
      <dgm:t>
        <a:bodyPr/>
        <a:lstStyle/>
        <a:p>
          <a:endParaRPr lang="ru-RU"/>
        </a:p>
      </dgm:t>
    </dgm:pt>
    <dgm:pt modelId="{4DB638C5-7B14-4B7B-AFF7-360D5363C65F}">
      <dgm:prSet custT="1"/>
      <dgm:spPr/>
      <dgm:t>
        <a:bodyPr/>
        <a:lstStyle/>
        <a:p>
          <a:pPr rtl="0">
            <a:lnSpc>
              <a:spcPct val="80000"/>
            </a:lnSpc>
            <a:spcAft>
              <a:spcPts val="0"/>
            </a:spcAft>
          </a:pPr>
          <a:r>
            <a:rPr lang="ru-RU" sz="1400" b="1" dirty="0">
              <a:latin typeface="Comic Sans MS" panose="030F0702030302020204" pitchFamily="66" charset="0"/>
              <a:cs typeface="Times New Roman" panose="02020603050405020304" pitchFamily="18" charset="0"/>
            </a:rPr>
            <a:t>Включение в стандарты социальных услуг, утвержденные Постановлением Правительства Санкт-Петербурга </a:t>
          </a:r>
          <a:br>
            <a:rPr lang="ru-RU" sz="1400" b="1" dirty="0">
              <a:latin typeface="Comic Sans MS" panose="030F0702030302020204" pitchFamily="66" charset="0"/>
              <a:cs typeface="Times New Roman" panose="02020603050405020304" pitchFamily="18" charset="0"/>
            </a:rPr>
          </a:br>
          <a:r>
            <a:rPr lang="ru-RU" sz="1400" b="1" dirty="0">
              <a:latin typeface="Comic Sans MS" panose="030F0702030302020204" pitchFamily="66" charset="0"/>
              <a:cs typeface="Times New Roman" panose="02020603050405020304" pitchFamily="18" charset="0"/>
            </a:rPr>
            <a:t>от 29.12.2014 № 1283 «Об утверждении порядков предоставления социальных услуг поставщиками социальных услуг </a:t>
          </a:r>
          <a:br>
            <a:rPr lang="ru-RU" sz="1400" b="1" dirty="0">
              <a:latin typeface="Comic Sans MS" panose="030F0702030302020204" pitchFamily="66" charset="0"/>
              <a:cs typeface="Times New Roman" panose="02020603050405020304" pitchFamily="18" charset="0"/>
            </a:rPr>
          </a:br>
          <a:r>
            <a:rPr lang="ru-RU" sz="1400" b="1" dirty="0">
              <a:latin typeface="Comic Sans MS" panose="030F0702030302020204" pitchFamily="66" charset="0"/>
              <a:cs typeface="Times New Roman" panose="02020603050405020304" pitchFamily="18" charset="0"/>
            </a:rPr>
            <a:t>в Санкт-Петербурге», требований к объему и периодичности предоставления социальных услуг, совершенствование описания социальных услуг с исключением дублирования услуг, а также действий при их предоставлении  </a:t>
          </a:r>
          <a:endParaRPr lang="ru-RU" sz="1400" dirty="0">
            <a:latin typeface="Comic Sans MS" panose="030F0702030302020204" pitchFamily="66" charset="0"/>
            <a:cs typeface="Times New Roman" panose="02020603050405020304" pitchFamily="18" charset="0"/>
          </a:endParaRPr>
        </a:p>
      </dgm:t>
    </dgm:pt>
    <dgm:pt modelId="{7044540C-E6A1-414A-9208-C3F9B03532B6}" type="parTrans" cxnId="{1747D5C1-2776-48BD-BA84-81975464086A}">
      <dgm:prSet/>
      <dgm:spPr/>
      <dgm:t>
        <a:bodyPr/>
        <a:lstStyle/>
        <a:p>
          <a:endParaRPr lang="ru-RU"/>
        </a:p>
      </dgm:t>
    </dgm:pt>
    <dgm:pt modelId="{0BB9B642-52C6-49A4-8B7E-63F9B6627FEC}" type="sibTrans" cxnId="{1747D5C1-2776-48BD-BA84-81975464086A}">
      <dgm:prSet/>
      <dgm:spPr/>
      <dgm:t>
        <a:bodyPr/>
        <a:lstStyle/>
        <a:p>
          <a:endParaRPr lang="ru-RU"/>
        </a:p>
      </dgm:t>
    </dgm:pt>
    <dgm:pt modelId="{942A754B-DA19-450E-BE07-BEB53F506BCB}">
      <dgm:prSet custT="1"/>
      <dgm:spPr/>
      <dgm:t>
        <a:bodyPr/>
        <a:lstStyle/>
        <a:p>
          <a:pPr>
            <a:lnSpc>
              <a:spcPct val="80000"/>
            </a:lnSpc>
            <a:spcAft>
              <a:spcPts val="0"/>
            </a:spcAft>
          </a:pPr>
          <a:r>
            <a:rPr lang="ru-RU" sz="1400" b="1" dirty="0">
              <a:latin typeface="Comic Sans MS" panose="030F0702030302020204" pitchFamily="66" charset="0"/>
              <a:cs typeface="Times New Roman" panose="02020603050405020304" pitchFamily="18" charset="0"/>
            </a:rPr>
            <a:t>Приведение отраслевых технологических регламентов оказания государственных услуг в сфере социальной защиты населения в соответствие с практикой оказания социальных услуг, в том числе в части кадровых и материальных ресурсов </a:t>
          </a:r>
        </a:p>
      </dgm:t>
    </dgm:pt>
    <dgm:pt modelId="{68ED2F69-BD28-487B-BC1F-68BDF804A98A}" type="parTrans" cxnId="{C862E3A5-B382-4E5E-9BEA-D39C2A01C9D1}">
      <dgm:prSet/>
      <dgm:spPr/>
      <dgm:t>
        <a:bodyPr/>
        <a:lstStyle/>
        <a:p>
          <a:endParaRPr lang="ru-RU"/>
        </a:p>
      </dgm:t>
    </dgm:pt>
    <dgm:pt modelId="{E92DB4B0-FC9A-4F63-A43F-36D0847462F1}" type="sibTrans" cxnId="{C862E3A5-B382-4E5E-9BEA-D39C2A01C9D1}">
      <dgm:prSet/>
      <dgm:spPr/>
      <dgm:t>
        <a:bodyPr/>
        <a:lstStyle/>
        <a:p>
          <a:endParaRPr lang="ru-RU"/>
        </a:p>
      </dgm:t>
    </dgm:pt>
    <dgm:pt modelId="{687B00FA-2951-4069-9B49-CAD716059389}">
      <dgm:prSet custT="1"/>
      <dgm:spPr/>
      <dgm:t>
        <a:bodyPr/>
        <a:lstStyle/>
        <a:p>
          <a:pPr>
            <a:lnSpc>
              <a:spcPct val="80000"/>
            </a:lnSpc>
            <a:spcAft>
              <a:spcPts val="0"/>
            </a:spcAft>
          </a:pPr>
          <a:r>
            <a:rPr lang="ru-RU" sz="1400" b="1" dirty="0">
              <a:latin typeface="Comic Sans MS" panose="030F0702030302020204" pitchFamily="66" charset="0"/>
              <a:cs typeface="Times New Roman" panose="02020603050405020304" pitchFamily="18" charset="0"/>
            </a:rPr>
            <a:t>Интеграция плановых годовых затрат негосударственных поставщиков социальных услуг в порядок расчета подушевых нормативов затрат </a:t>
          </a:r>
        </a:p>
      </dgm:t>
    </dgm:pt>
    <dgm:pt modelId="{F2465D54-0998-473F-9D03-357B4325A335}" type="parTrans" cxnId="{87F3363E-FDBB-4C72-A50B-779939DEB32F}">
      <dgm:prSet/>
      <dgm:spPr/>
      <dgm:t>
        <a:bodyPr/>
        <a:lstStyle/>
        <a:p>
          <a:endParaRPr lang="ru-RU"/>
        </a:p>
      </dgm:t>
    </dgm:pt>
    <dgm:pt modelId="{81DB5AFD-3D82-4DB4-B9E1-71B2755717E9}" type="sibTrans" cxnId="{87F3363E-FDBB-4C72-A50B-779939DEB32F}">
      <dgm:prSet/>
      <dgm:spPr/>
      <dgm:t>
        <a:bodyPr/>
        <a:lstStyle/>
        <a:p>
          <a:endParaRPr lang="ru-RU"/>
        </a:p>
      </dgm:t>
    </dgm:pt>
    <dgm:pt modelId="{281C69B2-600D-4B0C-9572-8EB7FBF3B631}" type="pres">
      <dgm:prSet presAssocID="{EB338CB8-00AB-4A9B-8F4A-A75BB8EE8873}" presName="linear" presStyleCnt="0">
        <dgm:presLayoutVars>
          <dgm:animLvl val="lvl"/>
          <dgm:resizeHandles val="exact"/>
        </dgm:presLayoutVars>
      </dgm:prSet>
      <dgm:spPr/>
    </dgm:pt>
    <dgm:pt modelId="{B6A5CC8A-749C-4B5C-A253-2989B06BAE23}" type="pres">
      <dgm:prSet presAssocID="{D5CCFFE3-8C51-4DCA-B3DE-ED5C5B3A726F}" presName="parentText" presStyleLbl="node1" presStyleIdx="0" presStyleCnt="4" custScaleY="119996" custLinFactY="-3308" custLinFactNeighborX="-2622" custLinFactNeighborY="-100000">
        <dgm:presLayoutVars>
          <dgm:chMax val="0"/>
          <dgm:bulletEnabled val="1"/>
        </dgm:presLayoutVars>
      </dgm:prSet>
      <dgm:spPr/>
    </dgm:pt>
    <dgm:pt modelId="{BE2C3879-1144-417C-B30F-A0AAC96E2418}" type="pres">
      <dgm:prSet presAssocID="{59B77B5A-3DFB-46AF-BA2D-D31D46649880}" presName="spacer" presStyleCnt="0"/>
      <dgm:spPr/>
    </dgm:pt>
    <dgm:pt modelId="{9470C3EB-CD4C-4E62-B28B-027B05D6CA25}" type="pres">
      <dgm:prSet presAssocID="{4DB638C5-7B14-4B7B-AFF7-360D5363C65F}" presName="parentText" presStyleLbl="node1" presStyleIdx="1" presStyleCnt="4" custScaleY="90217" custLinFactY="-17148" custLinFactNeighborY="-100000">
        <dgm:presLayoutVars>
          <dgm:chMax val="0"/>
          <dgm:bulletEnabled val="1"/>
        </dgm:presLayoutVars>
      </dgm:prSet>
      <dgm:spPr/>
    </dgm:pt>
    <dgm:pt modelId="{AA5E6E95-5E3A-441E-AF55-3E49FB95AF98}" type="pres">
      <dgm:prSet presAssocID="{0BB9B642-52C6-49A4-8B7E-63F9B6627FEC}" presName="spacer" presStyleCnt="0"/>
      <dgm:spPr/>
    </dgm:pt>
    <dgm:pt modelId="{E15A9A78-FF30-421E-8638-C3CAC28F271A}" type="pres">
      <dgm:prSet presAssocID="{942A754B-DA19-450E-BE07-BEB53F506BCB}" presName="parentText" presStyleLbl="node1" presStyleIdx="2" presStyleCnt="4" custScaleY="37451" custLinFactY="-23580" custLinFactNeighborY="-100000">
        <dgm:presLayoutVars>
          <dgm:chMax val="0"/>
          <dgm:bulletEnabled val="1"/>
        </dgm:presLayoutVars>
      </dgm:prSet>
      <dgm:spPr/>
    </dgm:pt>
    <dgm:pt modelId="{22F371AB-E033-4632-8EC4-63552085DC68}" type="pres">
      <dgm:prSet presAssocID="{E92DB4B0-FC9A-4F63-A43F-36D0847462F1}" presName="spacer" presStyleCnt="0"/>
      <dgm:spPr/>
    </dgm:pt>
    <dgm:pt modelId="{FE37ECAC-B829-4653-BF27-32754BCAF9E9}" type="pres">
      <dgm:prSet presAssocID="{687B00FA-2951-4069-9B49-CAD716059389}" presName="parentText" presStyleLbl="node1" presStyleIdx="3" presStyleCnt="4" custScaleY="25511" custLinFactY="-27892" custLinFactNeighborY="-100000">
        <dgm:presLayoutVars>
          <dgm:chMax val="0"/>
          <dgm:bulletEnabled val="1"/>
        </dgm:presLayoutVars>
      </dgm:prSet>
      <dgm:spPr/>
    </dgm:pt>
  </dgm:ptLst>
  <dgm:cxnLst>
    <dgm:cxn modelId="{565EF800-09CF-4576-B337-1A7F45FD2C92}" type="presOf" srcId="{D5CCFFE3-8C51-4DCA-B3DE-ED5C5B3A726F}" destId="{B6A5CC8A-749C-4B5C-A253-2989B06BAE23}" srcOrd="0" destOrd="0" presId="urn:microsoft.com/office/officeart/2005/8/layout/vList2"/>
    <dgm:cxn modelId="{87F3363E-FDBB-4C72-A50B-779939DEB32F}" srcId="{EB338CB8-00AB-4A9B-8F4A-A75BB8EE8873}" destId="{687B00FA-2951-4069-9B49-CAD716059389}" srcOrd="3" destOrd="0" parTransId="{F2465D54-0998-473F-9D03-357B4325A335}" sibTransId="{81DB5AFD-3D82-4DB4-B9E1-71B2755717E9}"/>
    <dgm:cxn modelId="{4EEFD63F-23F1-45C1-A3AD-58A9C6706047}" type="presOf" srcId="{942A754B-DA19-450E-BE07-BEB53F506BCB}" destId="{E15A9A78-FF30-421E-8638-C3CAC28F271A}" srcOrd="0" destOrd="0" presId="urn:microsoft.com/office/officeart/2005/8/layout/vList2"/>
    <dgm:cxn modelId="{4CDBB56C-7A1D-4EDE-A444-A2369A8F0843}" type="presOf" srcId="{687B00FA-2951-4069-9B49-CAD716059389}" destId="{FE37ECAC-B829-4653-BF27-32754BCAF9E9}" srcOrd="0" destOrd="0" presId="urn:microsoft.com/office/officeart/2005/8/layout/vList2"/>
    <dgm:cxn modelId="{C862E3A5-B382-4E5E-9BEA-D39C2A01C9D1}" srcId="{EB338CB8-00AB-4A9B-8F4A-A75BB8EE8873}" destId="{942A754B-DA19-450E-BE07-BEB53F506BCB}" srcOrd="2" destOrd="0" parTransId="{68ED2F69-BD28-487B-BC1F-68BDF804A98A}" sibTransId="{E92DB4B0-FC9A-4F63-A43F-36D0847462F1}"/>
    <dgm:cxn modelId="{537C71B8-CDCD-4AF1-B85A-6243AD98B51A}" srcId="{EB338CB8-00AB-4A9B-8F4A-A75BB8EE8873}" destId="{D5CCFFE3-8C51-4DCA-B3DE-ED5C5B3A726F}" srcOrd="0" destOrd="0" parTransId="{7109291E-2448-4AC9-A253-D556D4D705B7}" sibTransId="{59B77B5A-3DFB-46AF-BA2D-D31D46649880}"/>
    <dgm:cxn modelId="{1747D5C1-2776-48BD-BA84-81975464086A}" srcId="{EB338CB8-00AB-4A9B-8F4A-A75BB8EE8873}" destId="{4DB638C5-7B14-4B7B-AFF7-360D5363C65F}" srcOrd="1" destOrd="0" parTransId="{7044540C-E6A1-414A-9208-C3F9B03532B6}" sibTransId="{0BB9B642-52C6-49A4-8B7E-63F9B6627FEC}"/>
    <dgm:cxn modelId="{7B9474C3-7539-4D09-9A0D-4004E8D1BFF4}" type="presOf" srcId="{4DB638C5-7B14-4B7B-AFF7-360D5363C65F}" destId="{9470C3EB-CD4C-4E62-B28B-027B05D6CA25}" srcOrd="0" destOrd="0" presId="urn:microsoft.com/office/officeart/2005/8/layout/vList2"/>
    <dgm:cxn modelId="{2B06E7DB-0A9D-40AB-8D09-BAA118EAE56E}" type="presOf" srcId="{EB338CB8-00AB-4A9B-8F4A-A75BB8EE8873}" destId="{281C69B2-600D-4B0C-9572-8EB7FBF3B631}" srcOrd="0" destOrd="0" presId="urn:microsoft.com/office/officeart/2005/8/layout/vList2"/>
    <dgm:cxn modelId="{2872A49E-958D-4B35-8FE6-D893A5B2C141}" type="presParOf" srcId="{281C69B2-600D-4B0C-9572-8EB7FBF3B631}" destId="{B6A5CC8A-749C-4B5C-A253-2989B06BAE23}" srcOrd="0" destOrd="0" presId="urn:microsoft.com/office/officeart/2005/8/layout/vList2"/>
    <dgm:cxn modelId="{B7B2104D-570C-4BBA-A300-B381486881C4}" type="presParOf" srcId="{281C69B2-600D-4B0C-9572-8EB7FBF3B631}" destId="{BE2C3879-1144-417C-B30F-A0AAC96E2418}" srcOrd="1" destOrd="0" presId="urn:microsoft.com/office/officeart/2005/8/layout/vList2"/>
    <dgm:cxn modelId="{FC6DBE9E-710B-4529-941A-BAE60EF63227}" type="presParOf" srcId="{281C69B2-600D-4B0C-9572-8EB7FBF3B631}" destId="{9470C3EB-CD4C-4E62-B28B-027B05D6CA25}" srcOrd="2" destOrd="0" presId="urn:microsoft.com/office/officeart/2005/8/layout/vList2"/>
    <dgm:cxn modelId="{F7E24693-03E3-4F8A-B066-4777B6C16CB8}" type="presParOf" srcId="{281C69B2-600D-4B0C-9572-8EB7FBF3B631}" destId="{AA5E6E95-5E3A-441E-AF55-3E49FB95AF98}" srcOrd="3" destOrd="0" presId="urn:microsoft.com/office/officeart/2005/8/layout/vList2"/>
    <dgm:cxn modelId="{09D7CAD2-E444-4B74-93A5-B781FA4B0A5A}" type="presParOf" srcId="{281C69B2-600D-4B0C-9572-8EB7FBF3B631}" destId="{E15A9A78-FF30-421E-8638-C3CAC28F271A}" srcOrd="4" destOrd="0" presId="urn:microsoft.com/office/officeart/2005/8/layout/vList2"/>
    <dgm:cxn modelId="{59DF778A-6DB1-4EE2-95C7-4FAAF39489B0}" type="presParOf" srcId="{281C69B2-600D-4B0C-9572-8EB7FBF3B631}" destId="{22F371AB-E033-4632-8EC4-63552085DC68}" srcOrd="5" destOrd="0" presId="urn:microsoft.com/office/officeart/2005/8/layout/vList2"/>
    <dgm:cxn modelId="{38FC13C7-054A-4689-AE9E-AE5FCCBEBE68}" type="presParOf" srcId="{281C69B2-600D-4B0C-9572-8EB7FBF3B631}" destId="{FE37ECAC-B829-4653-BF27-32754BCAF9E9}"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850218-7847-41EE-9D4F-5C511F94ACD5}"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4E18C340-AFAF-470B-A0E5-FE1F6F104653}" type="pres">
      <dgm:prSet presAssocID="{1F850218-7847-41EE-9D4F-5C511F94ACD5}" presName="linear" presStyleCnt="0">
        <dgm:presLayoutVars>
          <dgm:animLvl val="lvl"/>
          <dgm:resizeHandles val="exact"/>
        </dgm:presLayoutVars>
      </dgm:prSet>
      <dgm:spPr/>
    </dgm:pt>
  </dgm:ptLst>
  <dgm:cxnLst>
    <dgm:cxn modelId="{9A525684-CCF3-4E18-9448-9F5B01DED6CC}" type="presOf" srcId="{1F850218-7847-41EE-9D4F-5C511F94ACD5}" destId="{4E18C340-AFAF-470B-A0E5-FE1F6F1046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73DC0C-D244-4D49-A872-A1BDE184282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5F77069F-173F-4320-9BB0-3AC02E1D780B}">
      <dgm:prSet custT="1"/>
      <dgm:spPr/>
      <dgm:t>
        <a:bodyPr/>
        <a:lstStyle/>
        <a:p>
          <a:pPr rtl="0"/>
          <a:r>
            <a:rPr lang="ru-RU" sz="1800" b="1" dirty="0">
              <a:latin typeface="Comic Sans MS" panose="030F0702030302020204" pitchFamily="66" charset="0"/>
            </a:rPr>
            <a:t>Повышение профессиональных компетенций поставщиков социальных услуг при подготовке заключений о выполнении мероприятий, предусмотренных индивидуальными программами предоставления социальных услуг (ИППСУ) в целях повышения качества социального обслуживания при повторном определении  нуждаемости в социальном обслуживании </a:t>
          </a:r>
          <a:endParaRPr lang="ru-RU" sz="1800" dirty="0">
            <a:latin typeface="Comic Sans MS" panose="030F0702030302020204" pitchFamily="66" charset="0"/>
          </a:endParaRPr>
        </a:p>
      </dgm:t>
    </dgm:pt>
    <dgm:pt modelId="{433696A6-F0CB-47D7-96DC-DBF3EAF6DDDC}" type="parTrans" cxnId="{BBD85FEF-40E5-41B4-83A4-4DA8F5CF3A10}">
      <dgm:prSet/>
      <dgm:spPr/>
      <dgm:t>
        <a:bodyPr/>
        <a:lstStyle/>
        <a:p>
          <a:endParaRPr lang="ru-RU"/>
        </a:p>
      </dgm:t>
    </dgm:pt>
    <dgm:pt modelId="{120F37E3-2629-4930-89A6-74C118D6C1F7}" type="sibTrans" cxnId="{BBD85FEF-40E5-41B4-83A4-4DA8F5CF3A10}">
      <dgm:prSet/>
      <dgm:spPr/>
      <dgm:t>
        <a:bodyPr/>
        <a:lstStyle/>
        <a:p>
          <a:endParaRPr lang="ru-RU"/>
        </a:p>
      </dgm:t>
    </dgm:pt>
    <dgm:pt modelId="{E0D2DB70-6352-417F-8E4B-B2F65DF5028A}">
      <dgm:prSet custT="1"/>
      <dgm:spPr/>
      <dgm:t>
        <a:bodyPr/>
        <a:lstStyle/>
        <a:p>
          <a:pPr rtl="0"/>
          <a:r>
            <a:rPr lang="ru-RU" sz="1800" b="1" dirty="0">
              <a:latin typeface="Comic Sans MS" panose="030F0702030302020204" pitchFamily="66" charset="0"/>
            </a:rPr>
            <a:t>Внедрение мероприятий по социальному сопровождению в практику работы при признании граждан нуждающимися в социальном обслуживании и при предоставлении социальных услуг  поставщиками социальных услуг (разработка ситуационных алгоритмов) </a:t>
          </a:r>
          <a:endParaRPr lang="ru-RU" sz="1800" dirty="0">
            <a:latin typeface="Comic Sans MS" panose="030F0702030302020204" pitchFamily="66" charset="0"/>
          </a:endParaRPr>
        </a:p>
      </dgm:t>
    </dgm:pt>
    <dgm:pt modelId="{CC09131C-C554-47D4-A2C6-FEE7511811DA}" type="parTrans" cxnId="{B38325ED-7A08-4526-8099-82FE9E371788}">
      <dgm:prSet/>
      <dgm:spPr/>
      <dgm:t>
        <a:bodyPr/>
        <a:lstStyle/>
        <a:p>
          <a:endParaRPr lang="ru-RU"/>
        </a:p>
      </dgm:t>
    </dgm:pt>
    <dgm:pt modelId="{5087DBEF-E77A-4A83-AAE9-57B0F6DCB4F0}" type="sibTrans" cxnId="{B38325ED-7A08-4526-8099-82FE9E371788}">
      <dgm:prSet/>
      <dgm:spPr/>
      <dgm:t>
        <a:bodyPr/>
        <a:lstStyle/>
        <a:p>
          <a:endParaRPr lang="ru-RU"/>
        </a:p>
      </dgm:t>
    </dgm:pt>
    <dgm:pt modelId="{C69291C8-FD7B-4FB8-B7C3-C2DAA2F192BE}" type="pres">
      <dgm:prSet presAssocID="{F073DC0C-D244-4D49-A872-A1BDE184282B}" presName="linear" presStyleCnt="0">
        <dgm:presLayoutVars>
          <dgm:animLvl val="lvl"/>
          <dgm:resizeHandles val="exact"/>
        </dgm:presLayoutVars>
      </dgm:prSet>
      <dgm:spPr/>
    </dgm:pt>
    <dgm:pt modelId="{3FE98D18-CACE-40C3-A23B-ECC11DD9EFE1}" type="pres">
      <dgm:prSet presAssocID="{5F77069F-173F-4320-9BB0-3AC02E1D780B}" presName="parentText" presStyleLbl="node1" presStyleIdx="0" presStyleCnt="2" custLinFactNeighborY="-61923">
        <dgm:presLayoutVars>
          <dgm:chMax val="0"/>
          <dgm:bulletEnabled val="1"/>
        </dgm:presLayoutVars>
      </dgm:prSet>
      <dgm:spPr/>
    </dgm:pt>
    <dgm:pt modelId="{E7C06335-7571-4B83-82FF-11BF9C5A5775}" type="pres">
      <dgm:prSet presAssocID="{120F37E3-2629-4930-89A6-74C118D6C1F7}" presName="spacer" presStyleCnt="0"/>
      <dgm:spPr/>
    </dgm:pt>
    <dgm:pt modelId="{E69B51F5-E90D-4198-8315-0815EDC6730A}" type="pres">
      <dgm:prSet presAssocID="{E0D2DB70-6352-417F-8E4B-B2F65DF5028A}" presName="parentText" presStyleLbl="node1" presStyleIdx="1" presStyleCnt="2" custLinFactY="-2046" custLinFactNeighborY="-100000">
        <dgm:presLayoutVars>
          <dgm:chMax val="0"/>
          <dgm:bulletEnabled val="1"/>
        </dgm:presLayoutVars>
      </dgm:prSet>
      <dgm:spPr/>
    </dgm:pt>
  </dgm:ptLst>
  <dgm:cxnLst>
    <dgm:cxn modelId="{4BC72B67-AB37-4082-B945-28927C0CD6C9}" type="presOf" srcId="{5F77069F-173F-4320-9BB0-3AC02E1D780B}" destId="{3FE98D18-CACE-40C3-A23B-ECC11DD9EFE1}" srcOrd="0" destOrd="0" presId="urn:microsoft.com/office/officeart/2005/8/layout/vList2"/>
    <dgm:cxn modelId="{A59D8D79-F875-49A9-A90D-DE39564035C6}" type="presOf" srcId="{E0D2DB70-6352-417F-8E4B-B2F65DF5028A}" destId="{E69B51F5-E90D-4198-8315-0815EDC6730A}" srcOrd="0" destOrd="0" presId="urn:microsoft.com/office/officeart/2005/8/layout/vList2"/>
    <dgm:cxn modelId="{26D25FCA-F485-416F-B51C-2EE5D27C3FB2}" type="presOf" srcId="{F073DC0C-D244-4D49-A872-A1BDE184282B}" destId="{C69291C8-FD7B-4FB8-B7C3-C2DAA2F192BE}" srcOrd="0" destOrd="0" presId="urn:microsoft.com/office/officeart/2005/8/layout/vList2"/>
    <dgm:cxn modelId="{B38325ED-7A08-4526-8099-82FE9E371788}" srcId="{F073DC0C-D244-4D49-A872-A1BDE184282B}" destId="{E0D2DB70-6352-417F-8E4B-B2F65DF5028A}" srcOrd="1" destOrd="0" parTransId="{CC09131C-C554-47D4-A2C6-FEE7511811DA}" sibTransId="{5087DBEF-E77A-4A83-AAE9-57B0F6DCB4F0}"/>
    <dgm:cxn modelId="{BBD85FEF-40E5-41B4-83A4-4DA8F5CF3A10}" srcId="{F073DC0C-D244-4D49-A872-A1BDE184282B}" destId="{5F77069F-173F-4320-9BB0-3AC02E1D780B}" srcOrd="0" destOrd="0" parTransId="{433696A6-F0CB-47D7-96DC-DBF3EAF6DDDC}" sibTransId="{120F37E3-2629-4930-89A6-74C118D6C1F7}"/>
    <dgm:cxn modelId="{F69D8DA9-1759-4611-97A0-F714A5D37659}" type="presParOf" srcId="{C69291C8-FD7B-4FB8-B7C3-C2DAA2F192BE}" destId="{3FE98D18-CACE-40C3-A23B-ECC11DD9EFE1}" srcOrd="0" destOrd="0" presId="urn:microsoft.com/office/officeart/2005/8/layout/vList2"/>
    <dgm:cxn modelId="{ABCA464B-33B6-4B45-BB0E-96A427B92A56}" type="presParOf" srcId="{C69291C8-FD7B-4FB8-B7C3-C2DAA2F192BE}" destId="{E7C06335-7571-4B83-82FF-11BF9C5A5775}" srcOrd="1" destOrd="0" presId="urn:microsoft.com/office/officeart/2005/8/layout/vList2"/>
    <dgm:cxn modelId="{B1F3BE8C-16C6-4B00-A03F-F70A3A20962F}" type="presParOf" srcId="{C69291C8-FD7B-4FB8-B7C3-C2DAA2F192BE}" destId="{E69B51F5-E90D-4198-8315-0815EDC6730A}"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5CC8A-749C-4B5C-A253-2989B06BAE23}">
      <dsp:nvSpPr>
        <dsp:cNvPr id="0" name=""/>
        <dsp:cNvSpPr/>
      </dsp:nvSpPr>
      <dsp:spPr>
        <a:xfrm>
          <a:off x="0" y="0"/>
          <a:ext cx="8742341" cy="200484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80000"/>
            </a:lnSpc>
            <a:spcBef>
              <a:spcPct val="0"/>
            </a:spcBef>
            <a:spcAft>
              <a:spcPts val="0"/>
            </a:spcAft>
            <a:buNone/>
          </a:pPr>
          <a:r>
            <a:rPr lang="ru-RU" sz="1400" b="1" kern="1200" dirty="0">
              <a:latin typeface="Comic Sans MS" panose="030F0702030302020204" pitchFamily="66" charset="0"/>
              <a:cs typeface="Times New Roman" panose="02020603050405020304" pitchFamily="18" charset="0"/>
            </a:rPr>
            <a:t>Совершенствование перечня социальных услуг, предоставляемых поставщиками социальных услуг </a:t>
          </a:r>
          <a:br>
            <a:rPr lang="ru-RU" sz="1400" b="1" kern="1200" dirty="0">
              <a:latin typeface="Comic Sans MS" panose="030F0702030302020204" pitchFamily="66" charset="0"/>
              <a:cs typeface="Times New Roman" panose="02020603050405020304" pitchFamily="18" charset="0"/>
            </a:rPr>
          </a:br>
          <a:r>
            <a:rPr lang="ru-RU" sz="1400" b="1" kern="1200" dirty="0">
              <a:latin typeface="Comic Sans MS" panose="030F0702030302020204" pitchFamily="66" charset="0"/>
              <a:cs typeface="Times New Roman" panose="02020603050405020304" pitchFamily="18" charset="0"/>
            </a:rPr>
            <a:t>в Санкт-Петербурге, утвержденного Законом Санкт-Петербурга от 26.12.2014 № 717-135 </a:t>
          </a:r>
          <a:br>
            <a:rPr lang="ru-RU" sz="1400" b="1" kern="1200" dirty="0">
              <a:latin typeface="Comic Sans MS" panose="030F0702030302020204" pitchFamily="66" charset="0"/>
              <a:cs typeface="Times New Roman" panose="02020603050405020304" pitchFamily="18" charset="0"/>
            </a:rPr>
          </a:br>
          <a:r>
            <a:rPr lang="ru-RU" sz="1400" b="1" kern="1200" dirty="0">
              <a:latin typeface="Comic Sans MS" panose="030F0702030302020204" pitchFamily="66" charset="0"/>
              <a:cs typeface="Times New Roman" panose="02020603050405020304" pitchFamily="18" charset="0"/>
            </a:rPr>
            <a:t>«О социальном обслуживании населения в Санкт-Петербурге» с учетом Постановления Правительства РФ </a:t>
          </a:r>
          <a:br>
            <a:rPr lang="ru-RU" sz="1400" b="1" kern="1200" dirty="0">
              <a:latin typeface="Comic Sans MS" panose="030F0702030302020204" pitchFamily="66" charset="0"/>
              <a:cs typeface="Times New Roman" panose="02020603050405020304" pitchFamily="18" charset="0"/>
            </a:rPr>
          </a:br>
          <a:r>
            <a:rPr lang="ru-RU" sz="1400" b="1" kern="1200" dirty="0">
              <a:latin typeface="Comic Sans MS" panose="030F0702030302020204" pitchFamily="66" charset="0"/>
              <a:cs typeface="Times New Roman" panose="02020603050405020304" pitchFamily="18" charset="0"/>
            </a:rPr>
            <a:t>от 24.11.2014 № 1236 «Об утверждении примерного перечня социальных услуг по видам социальных услуг» </a:t>
          </a:r>
          <a:endParaRPr lang="ru-RU" sz="1400" kern="1200" dirty="0">
            <a:latin typeface="Comic Sans MS" panose="030F0702030302020204" pitchFamily="66" charset="0"/>
            <a:cs typeface="Times New Roman" panose="02020603050405020304" pitchFamily="18" charset="0"/>
          </a:endParaRPr>
        </a:p>
      </dsp:txBody>
      <dsp:txXfrm>
        <a:off x="97868" y="97868"/>
        <a:ext cx="8546605" cy="1809109"/>
      </dsp:txXfrm>
    </dsp:sp>
    <dsp:sp modelId="{9470C3EB-CD4C-4E62-B28B-027B05D6CA25}">
      <dsp:nvSpPr>
        <dsp:cNvPr id="0" name=""/>
        <dsp:cNvSpPr/>
      </dsp:nvSpPr>
      <dsp:spPr>
        <a:xfrm>
          <a:off x="0" y="1718376"/>
          <a:ext cx="8742341" cy="150730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80000"/>
            </a:lnSpc>
            <a:spcBef>
              <a:spcPct val="0"/>
            </a:spcBef>
            <a:spcAft>
              <a:spcPts val="0"/>
            </a:spcAft>
            <a:buNone/>
          </a:pPr>
          <a:r>
            <a:rPr lang="ru-RU" sz="1400" b="1" kern="1200" dirty="0">
              <a:latin typeface="Comic Sans MS" panose="030F0702030302020204" pitchFamily="66" charset="0"/>
              <a:cs typeface="Times New Roman" panose="02020603050405020304" pitchFamily="18" charset="0"/>
            </a:rPr>
            <a:t>Включение в стандарты социальных услуг, утвержденные Постановлением Правительства Санкт-Петербурга </a:t>
          </a:r>
          <a:br>
            <a:rPr lang="ru-RU" sz="1400" b="1" kern="1200" dirty="0">
              <a:latin typeface="Comic Sans MS" panose="030F0702030302020204" pitchFamily="66" charset="0"/>
              <a:cs typeface="Times New Roman" panose="02020603050405020304" pitchFamily="18" charset="0"/>
            </a:rPr>
          </a:br>
          <a:r>
            <a:rPr lang="ru-RU" sz="1400" b="1" kern="1200" dirty="0">
              <a:latin typeface="Comic Sans MS" panose="030F0702030302020204" pitchFamily="66" charset="0"/>
              <a:cs typeface="Times New Roman" panose="02020603050405020304" pitchFamily="18" charset="0"/>
            </a:rPr>
            <a:t>от 29.12.2014 № 1283 «Об утверждении порядков предоставления социальных услуг поставщиками социальных услуг </a:t>
          </a:r>
          <a:br>
            <a:rPr lang="ru-RU" sz="1400" b="1" kern="1200" dirty="0">
              <a:latin typeface="Comic Sans MS" panose="030F0702030302020204" pitchFamily="66" charset="0"/>
              <a:cs typeface="Times New Roman" panose="02020603050405020304" pitchFamily="18" charset="0"/>
            </a:rPr>
          </a:br>
          <a:r>
            <a:rPr lang="ru-RU" sz="1400" b="1" kern="1200" dirty="0">
              <a:latin typeface="Comic Sans MS" panose="030F0702030302020204" pitchFamily="66" charset="0"/>
              <a:cs typeface="Times New Roman" panose="02020603050405020304" pitchFamily="18" charset="0"/>
            </a:rPr>
            <a:t>в Санкт-Петербурге», требований к объему и периодичности предоставления социальных услуг, совершенствование описания социальных услуг с исключением дублирования услуг, а также действий при их предоставлении  </a:t>
          </a:r>
          <a:endParaRPr lang="ru-RU" sz="1400" kern="1200" dirty="0">
            <a:latin typeface="Comic Sans MS" panose="030F0702030302020204" pitchFamily="66" charset="0"/>
            <a:cs typeface="Times New Roman" panose="02020603050405020304" pitchFamily="18" charset="0"/>
          </a:endParaRPr>
        </a:p>
      </dsp:txBody>
      <dsp:txXfrm>
        <a:off x="73581" y="1791957"/>
        <a:ext cx="8595179" cy="1360147"/>
      </dsp:txXfrm>
    </dsp:sp>
    <dsp:sp modelId="{E15A9A78-FF30-421E-8638-C3CAC28F271A}">
      <dsp:nvSpPr>
        <dsp:cNvPr id="0" name=""/>
        <dsp:cNvSpPr/>
      </dsp:nvSpPr>
      <dsp:spPr>
        <a:xfrm>
          <a:off x="0" y="3158542"/>
          <a:ext cx="8742341" cy="62571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80000"/>
            </a:lnSpc>
            <a:spcBef>
              <a:spcPct val="0"/>
            </a:spcBef>
            <a:spcAft>
              <a:spcPts val="0"/>
            </a:spcAft>
            <a:buNone/>
          </a:pPr>
          <a:r>
            <a:rPr lang="ru-RU" sz="1400" b="1" kern="1200" dirty="0">
              <a:latin typeface="Comic Sans MS" panose="030F0702030302020204" pitchFamily="66" charset="0"/>
              <a:cs typeface="Times New Roman" panose="02020603050405020304" pitchFamily="18" charset="0"/>
            </a:rPr>
            <a:t>Приведение отраслевых технологических регламентов оказания государственных услуг в сфере социальной защиты населения в соответствие с практикой оказания социальных услуг, в том числе в части кадровых и материальных ресурсов </a:t>
          </a:r>
        </a:p>
      </dsp:txBody>
      <dsp:txXfrm>
        <a:off x="30545" y="3189087"/>
        <a:ext cx="8681251" cy="564626"/>
      </dsp:txXfrm>
    </dsp:sp>
    <dsp:sp modelId="{FE37ECAC-B829-4653-BF27-32754BCAF9E9}">
      <dsp:nvSpPr>
        <dsp:cNvPr id="0" name=""/>
        <dsp:cNvSpPr/>
      </dsp:nvSpPr>
      <dsp:spPr>
        <a:xfrm>
          <a:off x="0" y="3752535"/>
          <a:ext cx="8742341" cy="42622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80000"/>
            </a:lnSpc>
            <a:spcBef>
              <a:spcPct val="0"/>
            </a:spcBef>
            <a:spcAft>
              <a:spcPts val="0"/>
            </a:spcAft>
            <a:buNone/>
          </a:pPr>
          <a:r>
            <a:rPr lang="ru-RU" sz="1400" b="1" kern="1200" dirty="0">
              <a:latin typeface="Comic Sans MS" panose="030F0702030302020204" pitchFamily="66" charset="0"/>
              <a:cs typeface="Times New Roman" panose="02020603050405020304" pitchFamily="18" charset="0"/>
            </a:rPr>
            <a:t>Интеграция плановых годовых затрат негосударственных поставщиков социальных услуг в порядок расчета подушевых нормативов затрат </a:t>
          </a:r>
        </a:p>
      </dsp:txBody>
      <dsp:txXfrm>
        <a:off x="20807" y="3773342"/>
        <a:ext cx="8700727" cy="384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98D18-CACE-40C3-A23B-ECC11DD9EFE1}">
      <dsp:nvSpPr>
        <dsp:cNvPr id="0" name=""/>
        <dsp:cNvSpPr/>
      </dsp:nvSpPr>
      <dsp:spPr>
        <a:xfrm>
          <a:off x="0" y="0"/>
          <a:ext cx="8181975" cy="185207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ru-RU" sz="1800" b="1" kern="1200" dirty="0">
              <a:latin typeface="Comic Sans MS" panose="030F0702030302020204" pitchFamily="66" charset="0"/>
            </a:rPr>
            <a:t>Повышение профессиональных компетенций поставщиков социальных услуг при подготовке заключений о выполнении мероприятий, предусмотренных индивидуальными программами предоставления социальных услуг (ИППСУ) в целях повышения качества социального обслуживания при повторном определении  нуждаемости в социальном обслуживании </a:t>
          </a:r>
          <a:endParaRPr lang="ru-RU" sz="1800" kern="1200" dirty="0">
            <a:latin typeface="Comic Sans MS" panose="030F0702030302020204" pitchFamily="66" charset="0"/>
          </a:endParaRPr>
        </a:p>
      </dsp:txBody>
      <dsp:txXfrm>
        <a:off x="90411" y="90411"/>
        <a:ext cx="8001153" cy="1671251"/>
      </dsp:txXfrm>
    </dsp:sp>
    <dsp:sp modelId="{E69B51F5-E90D-4198-8315-0815EDC6730A}">
      <dsp:nvSpPr>
        <dsp:cNvPr id="0" name=""/>
        <dsp:cNvSpPr/>
      </dsp:nvSpPr>
      <dsp:spPr>
        <a:xfrm>
          <a:off x="0" y="1814261"/>
          <a:ext cx="8181975" cy="185207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ru-RU" sz="1800" b="1" kern="1200" dirty="0">
              <a:latin typeface="Comic Sans MS" panose="030F0702030302020204" pitchFamily="66" charset="0"/>
            </a:rPr>
            <a:t>Внедрение мероприятий по социальному сопровождению в практику работы при признании граждан нуждающимися в социальном обслуживании и при предоставлении социальных услуг  поставщиками социальных услуг (разработка ситуационных алгоритмов) </a:t>
          </a:r>
          <a:endParaRPr lang="ru-RU" sz="1800" kern="1200" dirty="0">
            <a:latin typeface="Comic Sans MS" panose="030F0702030302020204" pitchFamily="66" charset="0"/>
          </a:endParaRPr>
        </a:p>
      </dsp:txBody>
      <dsp:txXfrm>
        <a:off x="90411" y="1904672"/>
        <a:ext cx="8001153" cy="16712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9A79B85-5E44-4B3A-BE79-E7480A6090A5}" type="datetimeFigureOut">
              <a:rPr lang="ru-RU"/>
              <a:pPr>
                <a:defRPr/>
              </a:pPr>
              <a:t>02.06.2021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4A4EF5A-D74D-463F-A879-B6E2DF4E3B84}" type="slidenum">
              <a:rPr lang="ru-RU"/>
              <a:pPr>
                <a:defRPr/>
              </a:pPr>
              <a:t>‹#›</a:t>
            </a:fld>
            <a:endParaRPr lang="ru-RU"/>
          </a:p>
        </p:txBody>
      </p:sp>
    </p:spTree>
    <p:extLst>
      <p:ext uri="{BB962C8B-B14F-4D97-AF65-F5344CB8AC3E}">
        <p14:creationId xmlns:p14="http://schemas.microsoft.com/office/powerpoint/2010/main" val="1548815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4BA14C5-2712-4EC5-BDBE-CA5119FF2CEA}" type="datetimeFigureOut">
              <a:rPr lang="ru-RU"/>
              <a:pPr>
                <a:defRPr/>
              </a:pPr>
              <a:t>02.06.2021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4667602-7788-4152-B1A5-B062512FEB27}" type="slidenum">
              <a:rPr lang="ru-RU"/>
              <a:pPr>
                <a:defRPr/>
              </a:pPr>
              <a:t>‹#›</a:t>
            </a:fld>
            <a:endParaRPr lang="ru-RU"/>
          </a:p>
        </p:txBody>
      </p:sp>
    </p:spTree>
    <p:extLst>
      <p:ext uri="{BB962C8B-B14F-4D97-AF65-F5344CB8AC3E}">
        <p14:creationId xmlns:p14="http://schemas.microsoft.com/office/powerpoint/2010/main" val="10361039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Образ слайда 1"/>
          <p:cNvSpPr>
            <a:spLocks noGrp="1" noRot="1" noChangeAspect="1"/>
          </p:cNvSpPr>
          <p:nvPr>
            <p:ph type="sldImg"/>
          </p:nvPr>
        </p:nvSpPr>
        <p:spPr bwMode="auto">
          <a:noFill/>
          <a:ln>
            <a:solidFill>
              <a:srgbClr val="000000"/>
            </a:solidFill>
            <a:miter lim="800000"/>
            <a:headEnd/>
            <a:tailEnd/>
          </a:ln>
        </p:spPr>
      </p:sp>
      <p:sp>
        <p:nvSpPr>
          <p:cNvPr id="2560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25603" name="Нижний колонтитул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a:cs typeface="Arial" charset="0"/>
            </a:endParaRPr>
          </a:p>
        </p:txBody>
      </p:sp>
    </p:spTree>
    <p:extLst>
      <p:ext uri="{BB962C8B-B14F-4D97-AF65-F5344CB8AC3E}">
        <p14:creationId xmlns:p14="http://schemas.microsoft.com/office/powerpoint/2010/main" val="3666111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2</a:t>
            </a:fld>
            <a:endParaRPr lang="en-US">
              <a:cs typeface="Arial" charset="0"/>
            </a:endParaRPr>
          </a:p>
        </p:txBody>
      </p:sp>
    </p:spTree>
    <p:extLst>
      <p:ext uri="{BB962C8B-B14F-4D97-AF65-F5344CB8AC3E}">
        <p14:creationId xmlns:p14="http://schemas.microsoft.com/office/powerpoint/2010/main" val="3186461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3</a:t>
            </a:fld>
            <a:endParaRPr lang="en-US">
              <a:cs typeface="Arial" charset="0"/>
            </a:endParaRPr>
          </a:p>
        </p:txBody>
      </p:sp>
    </p:spTree>
    <p:extLst>
      <p:ext uri="{BB962C8B-B14F-4D97-AF65-F5344CB8AC3E}">
        <p14:creationId xmlns:p14="http://schemas.microsoft.com/office/powerpoint/2010/main" val="3609449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4</a:t>
            </a:fld>
            <a:endParaRPr lang="en-US">
              <a:cs typeface="Arial" charset="0"/>
            </a:endParaRPr>
          </a:p>
        </p:txBody>
      </p:sp>
    </p:spTree>
    <p:extLst>
      <p:ext uri="{BB962C8B-B14F-4D97-AF65-F5344CB8AC3E}">
        <p14:creationId xmlns:p14="http://schemas.microsoft.com/office/powerpoint/2010/main" val="158918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5</a:t>
            </a:fld>
            <a:endParaRPr lang="en-US">
              <a:cs typeface="Arial" charset="0"/>
            </a:endParaRPr>
          </a:p>
        </p:txBody>
      </p:sp>
    </p:spTree>
    <p:extLst>
      <p:ext uri="{BB962C8B-B14F-4D97-AF65-F5344CB8AC3E}">
        <p14:creationId xmlns:p14="http://schemas.microsoft.com/office/powerpoint/2010/main" val="2973552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6</a:t>
            </a:fld>
            <a:endParaRPr lang="en-US">
              <a:cs typeface="Arial" charset="0"/>
            </a:endParaRPr>
          </a:p>
        </p:txBody>
      </p:sp>
    </p:spTree>
    <p:extLst>
      <p:ext uri="{BB962C8B-B14F-4D97-AF65-F5344CB8AC3E}">
        <p14:creationId xmlns:p14="http://schemas.microsoft.com/office/powerpoint/2010/main" val="3955758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Background placeholder: </a:t>
            </a:r>
            <a:r>
              <a:rPr lang="en-US" b="1"/>
              <a:t>After choosing your image, Right click on the image -&gt; Send to back -&gt; Click on send to back</a:t>
            </a:r>
          </a:p>
          <a:p>
            <a:pPr>
              <a:spcBef>
                <a:spcPct val="0"/>
              </a:spcBef>
            </a:pPr>
            <a:endParaRPr lang="en-US"/>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B56CA6-495C-4E68-99DC-C8BB46E8FFB3}" type="slidenum">
              <a:rPr lang="en-US">
                <a:cs typeface="Arial" charset="0"/>
              </a:rPr>
              <a:pPr fontAlgn="base">
                <a:spcBef>
                  <a:spcPct val="0"/>
                </a:spcBef>
                <a:spcAft>
                  <a:spcPct val="0"/>
                </a:spcAft>
              </a:pPr>
              <a:t>7</a:t>
            </a:fld>
            <a:endParaRPr lang="en-US">
              <a:cs typeface="Arial" charset="0"/>
            </a:endParaRPr>
          </a:p>
        </p:txBody>
      </p:sp>
    </p:spTree>
    <p:extLst>
      <p:ext uri="{BB962C8B-B14F-4D97-AF65-F5344CB8AC3E}">
        <p14:creationId xmlns:p14="http://schemas.microsoft.com/office/powerpoint/2010/main" val="423984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9A3A01C2-241F-49F6-9915-C25B250D44FA}" type="datetimeFigureOut">
              <a:rPr lang="ru-RU"/>
              <a:pPr>
                <a:defRPr/>
              </a:pPr>
              <a:t>02.06.2021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6373568-3952-49D9-8648-69C08A76EAEA}"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BDFC614F-C8AF-4BE4-9823-F75C75C4185C}" type="datetimeFigureOut">
              <a:rPr lang="ru-RU"/>
              <a:pPr>
                <a:defRPr/>
              </a:pPr>
              <a:t>02.06.2021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F5794A6-C96B-4CC9-BCDF-0CF4A173076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AA17F7B9-9460-4AD4-B7D4-32E5C5F1CD83}" type="datetimeFigureOut">
              <a:rPr lang="ru-RU"/>
              <a:pPr>
                <a:defRPr/>
              </a:pPr>
              <a:t>02.06.2021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B5EC8B-5B41-495A-BD56-E9941B2CBBF4}"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9_Title Slide">
    <p:spTree>
      <p:nvGrpSpPr>
        <p:cNvPr id="1" name=""/>
        <p:cNvGrpSpPr/>
        <p:nvPr/>
      </p:nvGrpSpPr>
      <p:grpSpPr>
        <a:xfrm>
          <a:off x="0" y="0"/>
          <a:ext cx="0" cy="0"/>
          <a:chOff x="0" y="0"/>
          <a:chExt cx="0" cy="0"/>
        </a:xfrm>
      </p:grpSpPr>
      <p:sp>
        <p:nvSpPr>
          <p:cNvPr id="5" name="Picture Placeholder 2"/>
          <p:cNvSpPr>
            <a:spLocks noGrp="1"/>
          </p:cNvSpPr>
          <p:nvPr>
            <p:ph type="pic" sz="quarter" idx="11"/>
          </p:nvPr>
        </p:nvSpPr>
        <p:spPr>
          <a:xfrm>
            <a:off x="0" y="1"/>
            <a:ext cx="9144000" cy="2322500"/>
          </a:xfrm>
          <a:pattFill prst="pct5">
            <a:fgClr>
              <a:schemeClr val="tx1">
                <a:lumMod val="50000"/>
              </a:schemeClr>
            </a:fgClr>
            <a:bgClr>
              <a:schemeClr val="bg1">
                <a:lumMod val="95000"/>
              </a:schemeClr>
            </a:bgClr>
          </a:pattFill>
        </p:spPr>
        <p:txBody>
          <a:bodyPr rtlCol="0" anchor="ctr">
            <a:normAutofit/>
          </a:bodyPr>
          <a:lstStyle>
            <a:lvl1pPr marL="0" indent="0" algn="ctr">
              <a:buNone/>
              <a:defRPr sz="1400" baseline="0">
                <a:latin typeface="+mj-lt"/>
              </a:defRPr>
            </a:lvl1pPr>
          </a:lstStyle>
          <a:p>
            <a:pPr lvl="0"/>
            <a:r>
              <a:rPr lang="en-US" noProof="0" dirty="0"/>
              <a:t>Вставка рисунка</a:t>
            </a:r>
          </a:p>
        </p:txBody>
      </p:sp>
      <p:sp>
        <p:nvSpPr>
          <p:cNvPr id="7" name="Picture Placeholder 2"/>
          <p:cNvSpPr>
            <a:spLocks noGrp="1"/>
          </p:cNvSpPr>
          <p:nvPr>
            <p:ph type="pic" sz="quarter" idx="12"/>
          </p:nvPr>
        </p:nvSpPr>
        <p:spPr>
          <a:xfrm>
            <a:off x="3851142" y="1261777"/>
            <a:ext cx="1441717" cy="1475660"/>
          </a:xfrm>
          <a:prstGeom prst="ellipse">
            <a:avLst/>
          </a:prstGeom>
          <a:pattFill prst="pct5">
            <a:fgClr>
              <a:schemeClr val="tx1">
                <a:lumMod val="50000"/>
              </a:schemeClr>
            </a:fgClr>
            <a:bgClr>
              <a:schemeClr val="bg1">
                <a:lumMod val="95000"/>
              </a:schemeClr>
            </a:bgClr>
          </a:pattFill>
        </p:spPr>
        <p:txBody>
          <a:bodyPr rtlCol="0" anchor="ctr">
            <a:normAutofit/>
          </a:bodyPr>
          <a:lstStyle>
            <a:lvl1pPr marL="0" indent="0" algn="ctr">
              <a:buNone/>
              <a:defRPr sz="1400" baseline="0">
                <a:latin typeface="+mj-lt"/>
              </a:defRPr>
            </a:lvl1pPr>
          </a:lstStyle>
          <a:p>
            <a:pPr lvl="0"/>
            <a:r>
              <a:rPr lang="en-US" noProof="0" dirty="0"/>
              <a:t>Вставка рисунка</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9_Title Slide">
    <p:spTree>
      <p:nvGrpSpPr>
        <p:cNvPr id="1" name=""/>
        <p:cNvGrpSpPr/>
        <p:nvPr/>
      </p:nvGrpSpPr>
      <p:grpSpPr>
        <a:xfrm>
          <a:off x="0" y="0"/>
          <a:ext cx="0" cy="0"/>
          <a:chOff x="0" y="0"/>
          <a:chExt cx="0" cy="0"/>
        </a:xfrm>
      </p:grpSpPr>
      <p:sp>
        <p:nvSpPr>
          <p:cNvPr id="2" name="Picture Placeholder 2"/>
          <p:cNvSpPr>
            <a:spLocks noGrp="1"/>
          </p:cNvSpPr>
          <p:nvPr>
            <p:ph type="pic" sz="quarter" idx="11"/>
          </p:nvPr>
        </p:nvSpPr>
        <p:spPr>
          <a:xfrm>
            <a:off x="5088751" y="0"/>
            <a:ext cx="4055249" cy="5143500"/>
          </a:xfrm>
          <a:pattFill prst="pct5">
            <a:fgClr>
              <a:schemeClr val="tx1">
                <a:lumMod val="50000"/>
              </a:schemeClr>
            </a:fgClr>
            <a:bgClr>
              <a:schemeClr val="bg1">
                <a:lumMod val="95000"/>
              </a:schemeClr>
            </a:bgClr>
          </a:pattFill>
        </p:spPr>
        <p:txBody>
          <a:bodyPr rtlCol="0" anchor="ctr">
            <a:normAutofit/>
          </a:bodyPr>
          <a:lstStyle>
            <a:lvl1pPr marL="0" indent="0" algn="ctr">
              <a:buNone/>
              <a:defRPr sz="1400" baseline="0">
                <a:latin typeface="+mj-lt"/>
              </a:defRPr>
            </a:lvl1pPr>
          </a:lstStyle>
          <a:p>
            <a:pPr lvl="0"/>
            <a:r>
              <a:rPr lang="en-US" noProof="0" dirty="0"/>
              <a:t>Вставка рисунка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p:cNvSpPr>
            <a:spLocks noGrp="1"/>
          </p:cNvSpPr>
          <p:nvPr>
            <p:ph type="dt" sz="half" idx="10"/>
          </p:nvPr>
        </p:nvSpPr>
        <p:spPr/>
        <p:txBody>
          <a:bodyPr/>
          <a:lstStyle>
            <a:lvl1pPr>
              <a:defRPr/>
            </a:lvl1pPr>
          </a:lstStyle>
          <a:p>
            <a:pPr>
              <a:defRPr/>
            </a:pPr>
            <a:fld id="{91596191-208D-4441-AB35-F3543B6EE7E9}" type="datetimeFigureOut">
              <a:rPr lang="ru-RU"/>
              <a:pPr>
                <a:defRPr/>
              </a:pPr>
              <a:t>02.06.2021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C6A0A4E-AFBE-4668-8EE4-212912D4FE7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76F79768-F481-4336-A952-FA157E59D772}" type="datetimeFigureOut">
              <a:rPr lang="ru-RU"/>
              <a:pPr>
                <a:defRPr/>
              </a:pPr>
              <a:t>02.06.2021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23C1A-8354-441E-816B-27CACADDB02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6224D741-4477-413D-BC9D-77C0A3816ADC}" type="datetimeFigureOut">
              <a:rPr lang="ru-RU"/>
              <a:pPr>
                <a:defRPr/>
              </a:pPr>
              <a:t>02.06.2021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8A8D4EC-20AD-4B09-B140-58471A7F732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4CA51C43-6FE0-4BC5-AFC6-FA3A79BA686E}" type="datetimeFigureOut">
              <a:rPr lang="ru-RU"/>
              <a:pPr>
                <a:defRPr/>
              </a:pPr>
              <a:t>02.06.2021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8BBBE76-236A-495B-A2F9-B54D6233CDD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2AA79D02-0489-4966-B5CA-8CC4818ADDC0}" type="datetimeFigureOut">
              <a:rPr lang="ru-RU"/>
              <a:pPr>
                <a:defRPr/>
              </a:pPr>
              <a:t>02.06.2021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E0203EF-386C-46FF-8B49-5FD18234342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3C0980C-C126-46C0-8CB9-605ED5B31D49}" type="datetimeFigureOut">
              <a:rPr lang="ru-RU"/>
              <a:pPr>
                <a:defRPr/>
              </a:pPr>
              <a:t>02.06.2021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F64CB09-0551-4A2F-B95E-7DFB70F2C50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0A1C0936-B9AF-4569-9833-1DC272E5AB07}" type="datetimeFigureOut">
              <a:rPr lang="ru-RU"/>
              <a:pPr>
                <a:defRPr/>
              </a:pPr>
              <a:t>02.06.2021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FB54979-92EF-45F4-8064-75F973844D1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E05CF595-D7A0-4DA6-8AE2-20A9F96D5A0E}" type="datetimeFigureOut">
              <a:rPr lang="ru-RU"/>
              <a:pPr>
                <a:defRPr/>
              </a:pPr>
              <a:t>02.06.2021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5D85176-A88A-48C8-813B-96CEE23B020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8CCD70F-2C72-49E9-B86C-FC551FD87D3C}" type="datetimeFigureOut">
              <a:rPr lang="ru-RU"/>
              <a:pPr>
                <a:defRPr/>
              </a:pPr>
              <a:t>02.06.2021</a:t>
            </a:fld>
            <a:endParaRPr lang="ru-RU"/>
          </a:p>
        </p:txBody>
      </p:sp>
      <p:sp>
        <p:nvSpPr>
          <p:cNvPr id="5" name="Нижний колонтитул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25EDC1D-448D-4613-8F28-1D680DC9BC2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2" r:id="rId13"/>
    <p:sldLayoutId id="2147483674" r:id="rId14"/>
  </p:sldLayoutIdLst>
  <p:txStyles>
    <p:titleStyle>
      <a:lvl1pPr algn="ctr" rtl="0" fontAlgn="base">
        <a:spcBef>
          <a:spcPct val="0"/>
        </a:spcBef>
        <a:spcAft>
          <a:spcPct val="0"/>
        </a:spcAft>
        <a:defRPr sz="4400" kern="1200">
          <a:solidFill>
            <a:srgbClr val="961916"/>
          </a:solidFill>
          <a:latin typeface="+mj-lt"/>
          <a:ea typeface="+mj-ea"/>
          <a:cs typeface="+mj-cs"/>
        </a:defRPr>
      </a:lvl1pPr>
      <a:lvl2pPr algn="ctr" rtl="0" fontAlgn="base">
        <a:spcBef>
          <a:spcPct val="0"/>
        </a:spcBef>
        <a:spcAft>
          <a:spcPct val="0"/>
        </a:spcAft>
        <a:defRPr sz="4400">
          <a:solidFill>
            <a:srgbClr val="961916"/>
          </a:solidFill>
          <a:latin typeface="Arial" charset="0"/>
        </a:defRPr>
      </a:lvl2pPr>
      <a:lvl3pPr algn="ctr" rtl="0" fontAlgn="base">
        <a:spcBef>
          <a:spcPct val="0"/>
        </a:spcBef>
        <a:spcAft>
          <a:spcPct val="0"/>
        </a:spcAft>
        <a:defRPr sz="4400">
          <a:solidFill>
            <a:srgbClr val="961916"/>
          </a:solidFill>
          <a:latin typeface="Arial" charset="0"/>
        </a:defRPr>
      </a:lvl3pPr>
      <a:lvl4pPr algn="ctr" rtl="0" fontAlgn="base">
        <a:spcBef>
          <a:spcPct val="0"/>
        </a:spcBef>
        <a:spcAft>
          <a:spcPct val="0"/>
        </a:spcAft>
        <a:defRPr sz="4400">
          <a:solidFill>
            <a:srgbClr val="961916"/>
          </a:solidFill>
          <a:latin typeface="Arial" charset="0"/>
        </a:defRPr>
      </a:lvl4pPr>
      <a:lvl5pPr algn="ctr" rtl="0" fontAlgn="base">
        <a:spcBef>
          <a:spcPct val="0"/>
        </a:spcBef>
        <a:spcAft>
          <a:spcPct val="0"/>
        </a:spcAft>
        <a:defRPr sz="4400">
          <a:solidFill>
            <a:srgbClr val="961916"/>
          </a:solidFill>
          <a:latin typeface="Arial" charset="0"/>
        </a:defRPr>
      </a:lvl5pPr>
      <a:lvl6pPr marL="457200" algn="ctr" rtl="0" fontAlgn="base">
        <a:spcBef>
          <a:spcPct val="0"/>
        </a:spcBef>
        <a:spcAft>
          <a:spcPct val="0"/>
        </a:spcAft>
        <a:defRPr sz="4400">
          <a:solidFill>
            <a:srgbClr val="961916"/>
          </a:solidFill>
          <a:latin typeface="Arial" charset="0"/>
        </a:defRPr>
      </a:lvl6pPr>
      <a:lvl7pPr marL="914400" algn="ctr" rtl="0" fontAlgn="base">
        <a:spcBef>
          <a:spcPct val="0"/>
        </a:spcBef>
        <a:spcAft>
          <a:spcPct val="0"/>
        </a:spcAft>
        <a:defRPr sz="4400">
          <a:solidFill>
            <a:srgbClr val="961916"/>
          </a:solidFill>
          <a:latin typeface="Arial" charset="0"/>
        </a:defRPr>
      </a:lvl7pPr>
      <a:lvl8pPr marL="1371600" algn="ctr" rtl="0" fontAlgn="base">
        <a:spcBef>
          <a:spcPct val="0"/>
        </a:spcBef>
        <a:spcAft>
          <a:spcPct val="0"/>
        </a:spcAft>
        <a:defRPr sz="4400">
          <a:solidFill>
            <a:srgbClr val="961916"/>
          </a:solidFill>
          <a:latin typeface="Arial" charset="0"/>
        </a:defRPr>
      </a:lvl8pPr>
      <a:lvl9pPr marL="1828800" algn="ctr" rtl="0" fontAlgn="base">
        <a:spcBef>
          <a:spcPct val="0"/>
        </a:spcBef>
        <a:spcAft>
          <a:spcPct val="0"/>
        </a:spcAft>
        <a:defRPr sz="4400">
          <a:solidFill>
            <a:srgbClr val="961916"/>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txBox="1">
            <a:spLocks/>
          </p:cNvSpPr>
          <p:nvPr/>
        </p:nvSpPr>
        <p:spPr>
          <a:xfrm>
            <a:off x="3635896" y="110900"/>
            <a:ext cx="5184576" cy="1077218"/>
          </a:xfrm>
          <a:prstGeom prst="rect">
            <a:avLst/>
          </a:prstGeom>
        </p:spPr>
        <p:txBody>
          <a:bodyPr wrap="square"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sz="1800" b="1" dirty="0">
                <a:solidFill>
                  <a:schemeClr val="tx1"/>
                </a:solidFill>
              </a:rPr>
              <a:t>ПРАВИТЕЛЬСТВО САНКТ-ПЕТЕРБУРГА </a:t>
            </a:r>
            <a:endParaRPr lang="ru-RU" sz="1800" dirty="0">
              <a:solidFill>
                <a:schemeClr val="tx1"/>
              </a:solidFill>
            </a:endParaRPr>
          </a:p>
          <a:p>
            <a:pPr algn="ctr"/>
            <a:r>
              <a:rPr lang="ru-RU" sz="1800" b="1" dirty="0">
                <a:solidFill>
                  <a:schemeClr val="tx1"/>
                </a:solidFill>
              </a:rPr>
              <a:t>Комитет по социальной политике </a:t>
            </a:r>
          </a:p>
          <a:p>
            <a:pPr algn="ctr"/>
            <a:r>
              <a:rPr lang="ru-RU" sz="1400" b="1" i="1" dirty="0">
                <a:solidFill>
                  <a:schemeClr val="tx1"/>
                </a:solidFill>
              </a:rPr>
              <a:t>САНКТ-ПЕТЕРБУРГСКИЙ ГОСУДАРСТВЕННЫЙ ИНСТИТУТ ПСИХОЛОГИИ И СОЦИАЛЬНОЙ РАБОТЫ</a:t>
            </a:r>
          </a:p>
        </p:txBody>
      </p:sp>
      <p:sp>
        <p:nvSpPr>
          <p:cNvPr id="9" name="Slide Number Placeholder 5"/>
          <p:cNvSpPr txBox="1">
            <a:spLocks/>
          </p:cNvSpPr>
          <p:nvPr/>
        </p:nvSpPr>
        <p:spPr>
          <a:xfrm>
            <a:off x="1907704" y="1880524"/>
            <a:ext cx="6879138" cy="2354491"/>
          </a:xfrm>
          <a:prstGeom prst="rect">
            <a:avLst/>
          </a:prstGeom>
        </p:spPr>
        <p:txBody>
          <a:bodyPr wrap="square"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685800" fontAlgn="auto">
              <a:spcBef>
                <a:spcPts val="0"/>
              </a:spcBef>
              <a:spcAft>
                <a:spcPts val="0"/>
              </a:spcAft>
              <a:defRPr/>
            </a:pPr>
            <a:r>
              <a:rPr lang="ru-RU" sz="2500" b="1" dirty="0">
                <a:solidFill>
                  <a:srgbClr val="961916"/>
                </a:solidFill>
                <a:latin typeface="+mj-lt"/>
                <a:ea typeface="Roboto Condensed bold" panose="02000000000000000000" pitchFamily="2" charset="0"/>
                <a:cs typeface="Roboto Condensed bold" panose="02000000000000000000" pitchFamily="2" charset="0"/>
              </a:rPr>
              <a:t>Развитие рынка социальных услуг </a:t>
            </a:r>
            <a:br>
              <a:rPr lang="ru-RU" sz="2500" b="1" dirty="0">
                <a:solidFill>
                  <a:srgbClr val="961916"/>
                </a:solidFill>
                <a:latin typeface="+mj-lt"/>
                <a:ea typeface="Roboto Condensed bold" panose="02000000000000000000" pitchFamily="2" charset="0"/>
                <a:cs typeface="Roboto Condensed bold" panose="02000000000000000000" pitchFamily="2" charset="0"/>
              </a:rPr>
            </a:br>
            <a:r>
              <a:rPr lang="ru-RU" sz="2500" b="1" dirty="0">
                <a:solidFill>
                  <a:srgbClr val="961916"/>
                </a:solidFill>
                <a:latin typeface="+mj-lt"/>
                <a:ea typeface="Roboto Condensed bold" panose="02000000000000000000" pitchFamily="2" charset="0"/>
                <a:cs typeface="Roboto Condensed bold" panose="02000000000000000000" pitchFamily="2" charset="0"/>
              </a:rPr>
              <a:t>в Санкт-Петербурге как драйвер повышения качества жизни горожан </a:t>
            </a:r>
          </a:p>
          <a:p>
            <a:pPr defTabSz="685800" fontAlgn="auto">
              <a:spcBef>
                <a:spcPts val="0"/>
              </a:spcBef>
              <a:spcAft>
                <a:spcPts val="0"/>
              </a:spcAft>
              <a:defRPr/>
            </a:pPr>
            <a:endParaRPr lang="ru-RU" sz="1800" b="1" dirty="0">
              <a:solidFill>
                <a:schemeClr val="tx1"/>
              </a:solidFill>
              <a:latin typeface="+mj-lt"/>
              <a:ea typeface="Roboto Condensed bold" panose="02000000000000000000" pitchFamily="2" charset="0"/>
              <a:cs typeface="Roboto Condensed bold" panose="02000000000000000000" pitchFamily="2" charset="0"/>
            </a:endParaRPr>
          </a:p>
          <a:p>
            <a:pPr defTabSz="685800" fontAlgn="auto">
              <a:spcBef>
                <a:spcPts val="0"/>
              </a:spcBef>
              <a:spcAft>
                <a:spcPts val="0"/>
              </a:spcAft>
              <a:defRPr/>
            </a:pPr>
            <a:endParaRPr lang="ru-RU" sz="1800" b="1" dirty="0">
              <a:solidFill>
                <a:schemeClr val="tx1"/>
              </a:solidFill>
              <a:latin typeface="+mj-lt"/>
              <a:ea typeface="Roboto Condensed bold" panose="02000000000000000000" pitchFamily="2" charset="0"/>
              <a:cs typeface="Roboto Condensed bold" panose="02000000000000000000" pitchFamily="2" charset="0"/>
            </a:endParaRPr>
          </a:p>
          <a:p>
            <a:pPr defTabSz="685800" fontAlgn="auto">
              <a:spcBef>
                <a:spcPts val="0"/>
              </a:spcBef>
              <a:spcAft>
                <a:spcPts val="0"/>
              </a:spcAft>
              <a:defRPr/>
            </a:pPr>
            <a:r>
              <a:rPr lang="ru-RU" sz="1800" b="1" dirty="0">
                <a:solidFill>
                  <a:schemeClr val="tx1"/>
                </a:solidFill>
                <a:latin typeface="+mj-lt"/>
                <a:ea typeface="Roboto Condensed bold" panose="02000000000000000000" pitchFamily="2" charset="0"/>
                <a:cs typeface="Roboto Condensed bold" panose="02000000000000000000" pitchFamily="2" charset="0"/>
              </a:rPr>
              <a:t>Балашов Алексей Игоревич</a:t>
            </a:r>
            <a:r>
              <a:rPr lang="ru-RU" sz="1800" dirty="0">
                <a:solidFill>
                  <a:schemeClr val="tx1"/>
                </a:solidFill>
                <a:latin typeface="+mj-lt"/>
                <a:ea typeface="Roboto Condensed bold" panose="02000000000000000000" pitchFamily="2" charset="0"/>
                <a:cs typeface="Roboto Condensed bold" panose="02000000000000000000" pitchFamily="2" charset="0"/>
              </a:rPr>
              <a:t>, </a:t>
            </a:r>
          </a:p>
          <a:p>
            <a:pPr defTabSz="685800" fontAlgn="auto">
              <a:spcBef>
                <a:spcPts val="0"/>
              </a:spcBef>
              <a:spcAft>
                <a:spcPts val="0"/>
              </a:spcAft>
              <a:defRPr/>
            </a:pPr>
            <a:r>
              <a:rPr lang="ru-RU" sz="1800" dirty="0">
                <a:solidFill>
                  <a:schemeClr val="tx1"/>
                </a:solidFill>
                <a:ea typeface="Roboto Condensed bold" panose="02000000000000000000" pitchFamily="2" charset="0"/>
                <a:cs typeface="Roboto Condensed bold" panose="02000000000000000000" pitchFamily="2" charset="0"/>
              </a:rPr>
              <a:t>ректор </a:t>
            </a:r>
            <a:r>
              <a:rPr lang="ru-RU" sz="1800" dirty="0" err="1">
                <a:solidFill>
                  <a:schemeClr val="tx1"/>
                </a:solidFill>
                <a:ea typeface="Roboto Condensed bold" panose="02000000000000000000" pitchFamily="2" charset="0"/>
                <a:cs typeface="Roboto Condensed bold" panose="02000000000000000000" pitchFamily="2" charset="0"/>
              </a:rPr>
              <a:t>СПбГИПСР</a:t>
            </a:r>
            <a:r>
              <a:rPr lang="ru-RU" sz="1800" dirty="0">
                <a:solidFill>
                  <a:schemeClr val="tx1"/>
                </a:solidFill>
                <a:ea typeface="Roboto Condensed bold" panose="02000000000000000000" pitchFamily="2" charset="0"/>
                <a:cs typeface="Roboto Condensed bold" panose="02000000000000000000" pitchFamily="2" charset="0"/>
              </a:rPr>
              <a:t>, доктор экономических наук</a:t>
            </a:r>
            <a:endParaRPr lang="en-US" sz="1800" dirty="0">
              <a:solidFill>
                <a:schemeClr val="tx1"/>
              </a:solidFill>
              <a:latin typeface="+mj-lt"/>
              <a:ea typeface="Roboto Condensed bold" panose="02000000000000000000" pitchFamily="2" charset="0"/>
              <a:cs typeface="Roboto Condensed bold" panose="02000000000000000000" pitchFamily="2" charset="0"/>
            </a:endParaRPr>
          </a:p>
        </p:txBody>
      </p:sp>
      <p:pic>
        <p:nvPicPr>
          <p:cNvPr id="5" name="Рисунок 4">
            <a:extLst>
              <a:ext uri="{FF2B5EF4-FFF2-40B4-BE49-F238E27FC236}">
                <a16:creationId xmlns:a16="http://schemas.microsoft.com/office/drawing/2014/main" id="{5FA96507-6F4C-4A5F-ACA9-74A8AB83932B}"/>
              </a:ext>
            </a:extLst>
          </p:cNvPr>
          <p:cNvPicPr/>
          <p:nvPr/>
        </p:nvPicPr>
        <p:blipFill rotWithShape="1">
          <a:blip r:embed="rId3" cstate="print">
            <a:extLst>
              <a:ext uri="{28A0092B-C50C-407E-A947-70E740481C1C}">
                <a14:useLocalDpi xmlns:a14="http://schemas.microsoft.com/office/drawing/2010/main" val="0"/>
              </a:ext>
            </a:extLst>
          </a:blip>
          <a:srcRect t="8832" b="11123"/>
          <a:stretch/>
        </p:blipFill>
        <p:spPr bwMode="auto">
          <a:xfrm>
            <a:off x="395536" y="148784"/>
            <a:ext cx="3101975" cy="1104900"/>
          </a:xfrm>
          <a:prstGeom prst="rect">
            <a:avLst/>
          </a:prstGeom>
          <a:ln>
            <a:noFill/>
          </a:ln>
          <a:extLst>
            <a:ext uri="{53640926-AAD7-44D8-BBD7-CCE9431645EC}">
              <a14:shadowObscured xmlns:a14="http://schemas.microsoft.com/office/drawing/2010/main"/>
            </a:ext>
          </a:extLst>
        </p:spPr>
      </p:pic>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73333" decel="2666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1+#ppt_w/2"/>
                                          </p:val>
                                        </p:tav>
                                        <p:tav tm="100000">
                                          <p:val>
                                            <p:strVal val="#ppt_x"/>
                                          </p:val>
                                        </p:tav>
                                      </p:tavLst>
                                    </p:anim>
                                    <p:anim calcmode="lin" valueType="num">
                                      <p:cBhvr additive="base">
                                        <p:cTn id="8" dur="75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73333" decel="26667"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750" fill="hold"/>
                                        <p:tgtEl>
                                          <p:spTgt spid="9"/>
                                        </p:tgtEl>
                                        <p:attrNameLst>
                                          <p:attrName>ppt_x</p:attrName>
                                        </p:attrNameLst>
                                      </p:cBhvr>
                                      <p:tavLst>
                                        <p:tav tm="0">
                                          <p:val>
                                            <p:strVal val="1+#ppt_w/2"/>
                                          </p:val>
                                        </p:tav>
                                        <p:tav tm="100000">
                                          <p:val>
                                            <p:strVal val="#ppt_x"/>
                                          </p:val>
                                        </p:tav>
                                      </p:tavLst>
                                    </p:anim>
                                    <p:anim calcmode="lin" valueType="num">
                                      <p:cBhvr additive="base">
                                        <p:cTn id="12" dur="75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992" y="51470"/>
            <a:ext cx="8712968" cy="648072"/>
          </a:xfrm>
        </p:spPr>
        <p:txBody>
          <a:bodyPr>
            <a:noAutofit/>
          </a:bodyPr>
          <a:lstStyle/>
          <a:p>
            <a:r>
              <a:rPr lang="ru-RU" sz="2000" b="1" dirty="0"/>
              <a:t>Ожидаемые социально-экономические эффекты </a:t>
            </a:r>
            <a:br>
              <a:rPr lang="ru-RU" sz="2000" b="1" dirty="0"/>
            </a:br>
            <a:r>
              <a:rPr lang="ru-RU" sz="2000" b="1" dirty="0"/>
              <a:t>от внедрения СДУ </a:t>
            </a:r>
          </a:p>
        </p:txBody>
      </p:sp>
      <p:sp>
        <p:nvSpPr>
          <p:cNvPr id="3" name="Объект 2"/>
          <p:cNvSpPr>
            <a:spLocks noGrp="1"/>
          </p:cNvSpPr>
          <p:nvPr>
            <p:ph idx="1"/>
          </p:nvPr>
        </p:nvSpPr>
        <p:spPr>
          <a:xfrm>
            <a:off x="323528" y="1131590"/>
            <a:ext cx="8640960" cy="3672408"/>
          </a:xfrm>
        </p:spPr>
        <p:txBody>
          <a:bodyPr>
            <a:noAutofit/>
          </a:bodyPr>
          <a:lstStyle/>
          <a:p>
            <a:pPr marL="0" indent="0" algn="just">
              <a:buNone/>
            </a:pPr>
            <a:endParaRPr lang="ru-RU" sz="1500" dirty="0">
              <a:latin typeface="+mj-lt"/>
            </a:endParaRPr>
          </a:p>
          <a:p>
            <a:pPr marL="0" indent="0" algn="just">
              <a:buNone/>
            </a:pPr>
            <a:endParaRPr lang="ru-RU" sz="1500" dirty="0">
              <a:latin typeface="+mj-lt"/>
            </a:endParaRPr>
          </a:p>
          <a:p>
            <a:pPr marL="0" indent="0" algn="just">
              <a:buNone/>
            </a:pPr>
            <a:endParaRPr lang="ru-RU" sz="1500" dirty="0">
              <a:latin typeface="+mj-lt"/>
            </a:endParaRPr>
          </a:p>
          <a:p>
            <a:pPr marL="0" indent="0" algn="just">
              <a:buNone/>
            </a:pPr>
            <a:endParaRPr lang="ru-RU" sz="1500" dirty="0">
              <a:latin typeface="+mj-lt"/>
            </a:endParaRPr>
          </a:p>
        </p:txBody>
      </p:sp>
      <p:pic>
        <p:nvPicPr>
          <p:cNvPr id="5" name="Рисунок 4">
            <a:extLst>
              <a:ext uri="{FF2B5EF4-FFF2-40B4-BE49-F238E27FC236}">
                <a16:creationId xmlns:a16="http://schemas.microsoft.com/office/drawing/2014/main" id="{C1EF1E83-CD23-4F90-B8AD-1CCD06A252FC}"/>
              </a:ext>
            </a:extLst>
          </p:cNvPr>
          <p:cNvPicPr>
            <a:picLocks noChangeAspect="1"/>
          </p:cNvPicPr>
          <p:nvPr/>
        </p:nvPicPr>
        <p:blipFill>
          <a:blip r:embed="rId2"/>
          <a:stretch>
            <a:fillRect/>
          </a:stretch>
        </p:blipFill>
        <p:spPr>
          <a:xfrm>
            <a:off x="151783" y="837958"/>
            <a:ext cx="8840434" cy="3966040"/>
          </a:xfrm>
          <a:prstGeom prst="rect">
            <a:avLst/>
          </a:prstGeom>
        </p:spPr>
      </p:pic>
    </p:spTree>
    <p:extLst>
      <p:ext uri="{BB962C8B-B14F-4D97-AF65-F5344CB8AC3E}">
        <p14:creationId xmlns:p14="http://schemas.microsoft.com/office/powerpoint/2010/main" val="388058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36583"/>
            <a:ext cx="8712968" cy="667127"/>
          </a:xfrm>
        </p:spPr>
        <p:txBody>
          <a:bodyPr>
            <a:normAutofit fontScale="90000"/>
          </a:bodyPr>
          <a:lstStyle/>
          <a:p>
            <a:r>
              <a:rPr lang="ru-RU" sz="1800" b="1" dirty="0"/>
              <a:t>Мероприятия, направленные на развитие сферы социального обслуживания инвалидов (детей-инвалидов), в рамках формирования в Санкт-Петербурге системы комплексной реабилитации и </a:t>
            </a:r>
            <a:r>
              <a:rPr lang="ru-RU" sz="1800" b="1" dirty="0" err="1"/>
              <a:t>абилитации</a:t>
            </a:r>
            <a:endParaRPr lang="ru-RU" sz="1800" b="1" dirty="0"/>
          </a:p>
        </p:txBody>
      </p:sp>
      <p:grpSp>
        <p:nvGrpSpPr>
          <p:cNvPr id="4" name="Группа 3"/>
          <p:cNvGrpSpPr/>
          <p:nvPr/>
        </p:nvGrpSpPr>
        <p:grpSpPr>
          <a:xfrm>
            <a:off x="664219" y="1159506"/>
            <a:ext cx="7167228" cy="3049917"/>
            <a:chOff x="188102" y="1183890"/>
            <a:chExt cx="7565222" cy="4582935"/>
          </a:xfrm>
          <a:solidFill>
            <a:schemeClr val="accent1">
              <a:lumMod val="20000"/>
              <a:lumOff val="80000"/>
            </a:schemeClr>
          </a:solidFill>
        </p:grpSpPr>
        <p:sp>
          <p:nvSpPr>
            <p:cNvPr id="5" name="Прямоугольник 4"/>
            <p:cNvSpPr/>
            <p:nvPr/>
          </p:nvSpPr>
          <p:spPr>
            <a:xfrm>
              <a:off x="188102" y="1552887"/>
              <a:ext cx="7565222" cy="630000"/>
            </a:xfrm>
            <a:prstGeom prst="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Полилиния 8"/>
            <p:cNvSpPr/>
            <p:nvPr/>
          </p:nvSpPr>
          <p:spPr>
            <a:xfrm>
              <a:off x="566363" y="1183890"/>
              <a:ext cx="5295655" cy="854744"/>
            </a:xfrm>
            <a:custGeom>
              <a:avLst/>
              <a:gdLst>
                <a:gd name="connsiteX0" fmla="*/ 0 w 5295655"/>
                <a:gd name="connsiteY0" fmla="*/ 123002 h 738000"/>
                <a:gd name="connsiteX1" fmla="*/ 123002 w 5295655"/>
                <a:gd name="connsiteY1" fmla="*/ 0 h 738000"/>
                <a:gd name="connsiteX2" fmla="*/ 5172653 w 5295655"/>
                <a:gd name="connsiteY2" fmla="*/ 0 h 738000"/>
                <a:gd name="connsiteX3" fmla="*/ 5295655 w 5295655"/>
                <a:gd name="connsiteY3" fmla="*/ 123002 h 738000"/>
                <a:gd name="connsiteX4" fmla="*/ 5295655 w 5295655"/>
                <a:gd name="connsiteY4" fmla="*/ 614998 h 738000"/>
                <a:gd name="connsiteX5" fmla="*/ 5172653 w 5295655"/>
                <a:gd name="connsiteY5" fmla="*/ 738000 h 738000"/>
                <a:gd name="connsiteX6" fmla="*/ 123002 w 5295655"/>
                <a:gd name="connsiteY6" fmla="*/ 738000 h 738000"/>
                <a:gd name="connsiteX7" fmla="*/ 0 w 5295655"/>
                <a:gd name="connsiteY7" fmla="*/ 614998 h 738000"/>
                <a:gd name="connsiteX8" fmla="*/ 0 w 5295655"/>
                <a:gd name="connsiteY8" fmla="*/ 123002 h 73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5655" h="738000">
                  <a:moveTo>
                    <a:pt x="0" y="123002"/>
                  </a:moveTo>
                  <a:cubicBezTo>
                    <a:pt x="0" y="55070"/>
                    <a:pt x="55070" y="0"/>
                    <a:pt x="123002" y="0"/>
                  </a:cubicBezTo>
                  <a:lnTo>
                    <a:pt x="5172653" y="0"/>
                  </a:lnTo>
                  <a:cubicBezTo>
                    <a:pt x="5240585" y="0"/>
                    <a:pt x="5295655" y="55070"/>
                    <a:pt x="5295655" y="123002"/>
                  </a:cubicBezTo>
                  <a:lnTo>
                    <a:pt x="5295655" y="614998"/>
                  </a:lnTo>
                  <a:cubicBezTo>
                    <a:pt x="5295655" y="682930"/>
                    <a:pt x="5240585" y="738000"/>
                    <a:pt x="5172653" y="738000"/>
                  </a:cubicBezTo>
                  <a:lnTo>
                    <a:pt x="123002" y="738000"/>
                  </a:lnTo>
                  <a:cubicBezTo>
                    <a:pt x="55070" y="738000"/>
                    <a:pt x="0" y="682930"/>
                    <a:pt x="0" y="614998"/>
                  </a:cubicBezTo>
                  <a:lnTo>
                    <a:pt x="0" y="123002"/>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7142" tIns="27020" rIns="177142" bIns="27020" numCol="1" spcCol="1270" anchor="ctr" anchorCtr="0">
              <a:noAutofit/>
            </a:bodyPr>
            <a:lstStyle/>
            <a:p>
              <a:pPr defTabSz="533400">
                <a:lnSpc>
                  <a:spcPct val="90000"/>
                </a:lnSpc>
                <a:spcAft>
                  <a:spcPct val="35000"/>
                </a:spcAft>
              </a:pPr>
              <a:r>
                <a:rPr lang="ru-RU" sz="1200" dirty="0">
                  <a:solidFill>
                    <a:prstClr val="black"/>
                  </a:solidFill>
                  <a:latin typeface="Times New Roman" panose="02020603050405020304" pitchFamily="18" charset="0"/>
                  <a:cs typeface="Times New Roman" panose="02020603050405020304" pitchFamily="18" charset="0"/>
                </a:rPr>
                <a:t>Развитие </a:t>
              </a:r>
              <a:r>
                <a:rPr lang="ru-RU" sz="1200" dirty="0" err="1">
                  <a:solidFill>
                    <a:prstClr val="black"/>
                  </a:solidFill>
                  <a:latin typeface="Times New Roman" panose="02020603050405020304" pitchFamily="18" charset="0"/>
                  <a:cs typeface="Times New Roman" panose="02020603050405020304" pitchFamily="18" charset="0"/>
                </a:rPr>
                <a:t>стационарозамещающих</a:t>
              </a:r>
              <a:r>
                <a:rPr lang="ru-RU" sz="1200" dirty="0">
                  <a:solidFill>
                    <a:prstClr val="black"/>
                  </a:solidFill>
                  <a:latin typeface="Times New Roman" panose="02020603050405020304" pitchFamily="18" charset="0"/>
                  <a:cs typeface="Times New Roman" panose="02020603050405020304" pitchFamily="18" charset="0"/>
                </a:rPr>
                <a:t> технологий, в том числе сопровождаемого и поддерживаемого проживания </a:t>
              </a:r>
            </a:p>
          </p:txBody>
        </p:sp>
        <p:sp>
          <p:nvSpPr>
            <p:cNvPr id="10" name="Прямоугольник 9"/>
            <p:cNvSpPr/>
            <p:nvPr/>
          </p:nvSpPr>
          <p:spPr>
            <a:xfrm>
              <a:off x="188102" y="2717458"/>
              <a:ext cx="7565222" cy="630000"/>
            </a:xfrm>
            <a:prstGeom prst="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Полилиния 16"/>
            <p:cNvSpPr/>
            <p:nvPr/>
          </p:nvSpPr>
          <p:spPr>
            <a:xfrm>
              <a:off x="576410" y="2333978"/>
              <a:ext cx="5295655" cy="920504"/>
            </a:xfrm>
            <a:custGeom>
              <a:avLst/>
              <a:gdLst>
                <a:gd name="connsiteX0" fmla="*/ 0 w 5295655"/>
                <a:gd name="connsiteY0" fmla="*/ 123002 h 738000"/>
                <a:gd name="connsiteX1" fmla="*/ 123002 w 5295655"/>
                <a:gd name="connsiteY1" fmla="*/ 0 h 738000"/>
                <a:gd name="connsiteX2" fmla="*/ 5172653 w 5295655"/>
                <a:gd name="connsiteY2" fmla="*/ 0 h 738000"/>
                <a:gd name="connsiteX3" fmla="*/ 5295655 w 5295655"/>
                <a:gd name="connsiteY3" fmla="*/ 123002 h 738000"/>
                <a:gd name="connsiteX4" fmla="*/ 5295655 w 5295655"/>
                <a:gd name="connsiteY4" fmla="*/ 614998 h 738000"/>
                <a:gd name="connsiteX5" fmla="*/ 5172653 w 5295655"/>
                <a:gd name="connsiteY5" fmla="*/ 738000 h 738000"/>
                <a:gd name="connsiteX6" fmla="*/ 123002 w 5295655"/>
                <a:gd name="connsiteY6" fmla="*/ 738000 h 738000"/>
                <a:gd name="connsiteX7" fmla="*/ 0 w 5295655"/>
                <a:gd name="connsiteY7" fmla="*/ 614998 h 738000"/>
                <a:gd name="connsiteX8" fmla="*/ 0 w 5295655"/>
                <a:gd name="connsiteY8" fmla="*/ 123002 h 73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5655" h="738000">
                  <a:moveTo>
                    <a:pt x="0" y="123002"/>
                  </a:moveTo>
                  <a:cubicBezTo>
                    <a:pt x="0" y="55070"/>
                    <a:pt x="55070" y="0"/>
                    <a:pt x="123002" y="0"/>
                  </a:cubicBezTo>
                  <a:lnTo>
                    <a:pt x="5172653" y="0"/>
                  </a:lnTo>
                  <a:cubicBezTo>
                    <a:pt x="5240585" y="0"/>
                    <a:pt x="5295655" y="55070"/>
                    <a:pt x="5295655" y="123002"/>
                  </a:cubicBezTo>
                  <a:lnTo>
                    <a:pt x="5295655" y="614998"/>
                  </a:lnTo>
                  <a:cubicBezTo>
                    <a:pt x="5295655" y="682930"/>
                    <a:pt x="5240585" y="738000"/>
                    <a:pt x="5172653" y="738000"/>
                  </a:cubicBezTo>
                  <a:lnTo>
                    <a:pt x="123002" y="738000"/>
                  </a:lnTo>
                  <a:cubicBezTo>
                    <a:pt x="55070" y="738000"/>
                    <a:pt x="0" y="682930"/>
                    <a:pt x="0" y="614998"/>
                  </a:cubicBezTo>
                  <a:lnTo>
                    <a:pt x="0" y="123002"/>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7142" tIns="27020" rIns="177142" bIns="27020" numCol="1" spcCol="1270" anchor="ctr" anchorCtr="0">
              <a:noAutofit/>
            </a:bodyPr>
            <a:lstStyle/>
            <a:p>
              <a:pPr defTabSz="466725">
                <a:lnSpc>
                  <a:spcPct val="90000"/>
                </a:lnSpc>
                <a:spcAft>
                  <a:spcPct val="35000"/>
                </a:spcAft>
              </a:pPr>
              <a:r>
                <a:rPr lang="ru-RU" sz="1050" dirty="0">
                  <a:solidFill>
                    <a:prstClr val="black"/>
                  </a:solidFill>
                  <a:latin typeface="Times New Roman" panose="02020603050405020304" pitchFamily="18" charset="0"/>
                  <a:cs typeface="Times New Roman" panose="02020603050405020304" pitchFamily="18" charset="0"/>
                </a:rPr>
                <a:t>Развитие предоставления социальных услуг на дому семьям с детьми-инвалидами и инвалидами трудоспособного возраста, имеющими множественные нарушения  </a:t>
              </a:r>
            </a:p>
          </p:txBody>
        </p:sp>
        <p:sp>
          <p:nvSpPr>
            <p:cNvPr id="18" name="Прямоугольник 17"/>
            <p:cNvSpPr/>
            <p:nvPr/>
          </p:nvSpPr>
          <p:spPr>
            <a:xfrm>
              <a:off x="188102" y="3927141"/>
              <a:ext cx="7565222" cy="629999"/>
            </a:xfrm>
            <a:prstGeom prst="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Полилиния 18"/>
            <p:cNvSpPr/>
            <p:nvPr/>
          </p:nvSpPr>
          <p:spPr>
            <a:xfrm>
              <a:off x="566363" y="3447682"/>
              <a:ext cx="5295655" cy="998933"/>
            </a:xfrm>
            <a:custGeom>
              <a:avLst/>
              <a:gdLst>
                <a:gd name="connsiteX0" fmla="*/ 0 w 5295655"/>
                <a:gd name="connsiteY0" fmla="*/ 123002 h 738000"/>
                <a:gd name="connsiteX1" fmla="*/ 123002 w 5295655"/>
                <a:gd name="connsiteY1" fmla="*/ 0 h 738000"/>
                <a:gd name="connsiteX2" fmla="*/ 5172653 w 5295655"/>
                <a:gd name="connsiteY2" fmla="*/ 0 h 738000"/>
                <a:gd name="connsiteX3" fmla="*/ 5295655 w 5295655"/>
                <a:gd name="connsiteY3" fmla="*/ 123002 h 738000"/>
                <a:gd name="connsiteX4" fmla="*/ 5295655 w 5295655"/>
                <a:gd name="connsiteY4" fmla="*/ 614998 h 738000"/>
                <a:gd name="connsiteX5" fmla="*/ 5172653 w 5295655"/>
                <a:gd name="connsiteY5" fmla="*/ 738000 h 738000"/>
                <a:gd name="connsiteX6" fmla="*/ 123002 w 5295655"/>
                <a:gd name="connsiteY6" fmla="*/ 738000 h 738000"/>
                <a:gd name="connsiteX7" fmla="*/ 0 w 5295655"/>
                <a:gd name="connsiteY7" fmla="*/ 614998 h 738000"/>
                <a:gd name="connsiteX8" fmla="*/ 0 w 5295655"/>
                <a:gd name="connsiteY8" fmla="*/ 123002 h 73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5655" h="738000">
                  <a:moveTo>
                    <a:pt x="0" y="123002"/>
                  </a:moveTo>
                  <a:cubicBezTo>
                    <a:pt x="0" y="55070"/>
                    <a:pt x="55070" y="0"/>
                    <a:pt x="123002" y="0"/>
                  </a:cubicBezTo>
                  <a:lnTo>
                    <a:pt x="5172653" y="0"/>
                  </a:lnTo>
                  <a:cubicBezTo>
                    <a:pt x="5240585" y="0"/>
                    <a:pt x="5295655" y="55070"/>
                    <a:pt x="5295655" y="123002"/>
                  </a:cubicBezTo>
                  <a:lnTo>
                    <a:pt x="5295655" y="614998"/>
                  </a:lnTo>
                  <a:cubicBezTo>
                    <a:pt x="5295655" y="682930"/>
                    <a:pt x="5240585" y="738000"/>
                    <a:pt x="5172653" y="738000"/>
                  </a:cubicBezTo>
                  <a:lnTo>
                    <a:pt x="123002" y="738000"/>
                  </a:lnTo>
                  <a:cubicBezTo>
                    <a:pt x="55070" y="738000"/>
                    <a:pt x="0" y="682930"/>
                    <a:pt x="0" y="614998"/>
                  </a:cubicBezTo>
                  <a:lnTo>
                    <a:pt x="0" y="123002"/>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7142" tIns="27020" rIns="177142" bIns="27020" numCol="1" spcCol="1270" anchor="ctr" anchorCtr="0">
              <a:noAutofit/>
            </a:bodyPr>
            <a:lstStyle/>
            <a:p>
              <a:pPr defTabSz="400050">
                <a:lnSpc>
                  <a:spcPct val="90000"/>
                </a:lnSpc>
                <a:spcAft>
                  <a:spcPct val="35000"/>
                </a:spcAft>
              </a:pPr>
              <a:r>
                <a:rPr lang="ru-RU" sz="1050" dirty="0">
                  <a:solidFill>
                    <a:prstClr val="black"/>
                  </a:solidFill>
                  <a:latin typeface="Times New Roman" panose="02020603050405020304" pitchFamily="18" charset="0"/>
                  <a:cs typeface="Times New Roman" panose="02020603050405020304" pitchFamily="18" charset="0"/>
                </a:rPr>
                <a:t>Развитие предоставления социальных услуг в полустационарной форме свыше 4-х часов и стационарной форме социального обслуживании при временном проживании</a:t>
              </a:r>
              <a:endParaRPr lang="ru-RU" sz="1050" b="1" dirty="0">
                <a:solidFill>
                  <a:prstClr val="black"/>
                </a:solidFill>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188102" y="5136825"/>
              <a:ext cx="7565222" cy="630000"/>
            </a:xfrm>
            <a:prstGeom prst="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Полилиния 20"/>
            <p:cNvSpPr/>
            <p:nvPr/>
          </p:nvSpPr>
          <p:spPr>
            <a:xfrm>
              <a:off x="576409" y="4696040"/>
              <a:ext cx="5295655" cy="974116"/>
            </a:xfrm>
            <a:custGeom>
              <a:avLst/>
              <a:gdLst>
                <a:gd name="connsiteX0" fmla="*/ 0 w 5295655"/>
                <a:gd name="connsiteY0" fmla="*/ 220017 h 1320075"/>
                <a:gd name="connsiteX1" fmla="*/ 220017 w 5295655"/>
                <a:gd name="connsiteY1" fmla="*/ 0 h 1320075"/>
                <a:gd name="connsiteX2" fmla="*/ 5075638 w 5295655"/>
                <a:gd name="connsiteY2" fmla="*/ 0 h 1320075"/>
                <a:gd name="connsiteX3" fmla="*/ 5295655 w 5295655"/>
                <a:gd name="connsiteY3" fmla="*/ 220017 h 1320075"/>
                <a:gd name="connsiteX4" fmla="*/ 5295655 w 5295655"/>
                <a:gd name="connsiteY4" fmla="*/ 1100058 h 1320075"/>
                <a:gd name="connsiteX5" fmla="*/ 5075638 w 5295655"/>
                <a:gd name="connsiteY5" fmla="*/ 1320075 h 1320075"/>
                <a:gd name="connsiteX6" fmla="*/ 220017 w 5295655"/>
                <a:gd name="connsiteY6" fmla="*/ 1320075 h 1320075"/>
                <a:gd name="connsiteX7" fmla="*/ 0 w 5295655"/>
                <a:gd name="connsiteY7" fmla="*/ 1100058 h 1320075"/>
                <a:gd name="connsiteX8" fmla="*/ 0 w 5295655"/>
                <a:gd name="connsiteY8" fmla="*/ 220017 h 132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5655" h="1320075">
                  <a:moveTo>
                    <a:pt x="0" y="220017"/>
                  </a:moveTo>
                  <a:cubicBezTo>
                    <a:pt x="0" y="98505"/>
                    <a:pt x="98505" y="0"/>
                    <a:pt x="220017" y="0"/>
                  </a:cubicBezTo>
                  <a:lnTo>
                    <a:pt x="5075638" y="0"/>
                  </a:lnTo>
                  <a:cubicBezTo>
                    <a:pt x="5197150" y="0"/>
                    <a:pt x="5295655" y="98505"/>
                    <a:pt x="5295655" y="220017"/>
                  </a:cubicBezTo>
                  <a:lnTo>
                    <a:pt x="5295655" y="1100058"/>
                  </a:lnTo>
                  <a:cubicBezTo>
                    <a:pt x="5295655" y="1221570"/>
                    <a:pt x="5197150" y="1320075"/>
                    <a:pt x="5075638" y="1320075"/>
                  </a:cubicBezTo>
                  <a:lnTo>
                    <a:pt x="220017" y="1320075"/>
                  </a:lnTo>
                  <a:cubicBezTo>
                    <a:pt x="98505" y="1320075"/>
                    <a:pt x="0" y="1221570"/>
                    <a:pt x="0" y="1100058"/>
                  </a:cubicBezTo>
                  <a:lnTo>
                    <a:pt x="0" y="220017"/>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453" tIns="48331" rIns="198453" bIns="48331" numCol="1" spcCol="1270" anchor="ctr" anchorCtr="0">
              <a:noAutofit/>
            </a:bodyPr>
            <a:lstStyle/>
            <a:p>
              <a:pPr>
                <a:spcBef>
                  <a:spcPct val="0"/>
                </a:spcBef>
                <a:defRPr/>
              </a:pPr>
              <a:r>
                <a:rPr lang="ru-RU" sz="1050" dirty="0">
                  <a:solidFill>
                    <a:prstClr val="black"/>
                  </a:solidFill>
                  <a:latin typeface="Times New Roman" panose="02020603050405020304" pitchFamily="18" charset="0"/>
                  <a:cs typeface="Times New Roman" panose="02020603050405020304" pitchFamily="18" charset="0"/>
                </a:rPr>
                <a:t>Организация деятельности пунктов проката технических средств реабилитации в учреждениях социального обслуживания населения</a:t>
              </a:r>
            </a:p>
          </p:txBody>
        </p:sp>
      </p:grpSp>
      <p:sp>
        <p:nvSpPr>
          <p:cNvPr id="6" name="Скругленный прямоугольник 4"/>
          <p:cNvSpPr/>
          <p:nvPr/>
        </p:nvSpPr>
        <p:spPr>
          <a:xfrm>
            <a:off x="1003691" y="1425774"/>
            <a:ext cx="7421802" cy="8524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7148" tIns="37148" rIns="37148" bIns="37148" numCol="1" spcCol="1270" anchor="ctr" anchorCtr="0">
            <a:noAutofit/>
          </a:bodyPr>
          <a:lstStyle/>
          <a:p>
            <a:pPr defTabSz="433388">
              <a:lnSpc>
                <a:spcPct val="90000"/>
              </a:lnSpc>
              <a:spcAft>
                <a:spcPct val="35000"/>
              </a:spcAft>
            </a:pPr>
            <a:endParaRPr lang="ru-RU" sz="975" dirty="0">
              <a:solidFill>
                <a:prstClr val="black">
                  <a:hueOff val="0"/>
                  <a:satOff val="0"/>
                  <a:lumOff val="0"/>
                  <a:alphaOff val="0"/>
                </a:prstClr>
              </a:solidFill>
              <a:latin typeface="Comic Sans MS" panose="030F0702030302020204" pitchFamily="66"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8269" y="1797322"/>
            <a:ext cx="2471345" cy="2471345"/>
          </a:xfrm>
          <a:prstGeom prst="rect">
            <a:avLst/>
          </a:prstGeom>
        </p:spPr>
      </p:pic>
      <p:sp>
        <p:nvSpPr>
          <p:cNvPr id="23" name="Прямоугольник 22"/>
          <p:cNvSpPr/>
          <p:nvPr/>
        </p:nvSpPr>
        <p:spPr>
          <a:xfrm>
            <a:off x="664219" y="4422580"/>
            <a:ext cx="7040774" cy="413664"/>
          </a:xfrm>
          <a:prstGeom prst="rect">
            <a:avLst/>
          </a:prstGeom>
          <a:solidFill>
            <a:schemeClr val="accent1">
              <a:lumMod val="20000"/>
              <a:lumOff val="80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Полилиния 23"/>
          <p:cNvSpPr/>
          <p:nvPr/>
        </p:nvSpPr>
        <p:spPr>
          <a:xfrm>
            <a:off x="1099467" y="4274690"/>
            <a:ext cx="4863284" cy="456146"/>
          </a:xfrm>
          <a:custGeom>
            <a:avLst/>
            <a:gdLst>
              <a:gd name="connsiteX0" fmla="*/ 0 w 5295655"/>
              <a:gd name="connsiteY0" fmla="*/ 123002 h 738000"/>
              <a:gd name="connsiteX1" fmla="*/ 123002 w 5295655"/>
              <a:gd name="connsiteY1" fmla="*/ 0 h 738000"/>
              <a:gd name="connsiteX2" fmla="*/ 5172653 w 5295655"/>
              <a:gd name="connsiteY2" fmla="*/ 0 h 738000"/>
              <a:gd name="connsiteX3" fmla="*/ 5295655 w 5295655"/>
              <a:gd name="connsiteY3" fmla="*/ 123002 h 738000"/>
              <a:gd name="connsiteX4" fmla="*/ 5295655 w 5295655"/>
              <a:gd name="connsiteY4" fmla="*/ 614998 h 738000"/>
              <a:gd name="connsiteX5" fmla="*/ 5172653 w 5295655"/>
              <a:gd name="connsiteY5" fmla="*/ 738000 h 738000"/>
              <a:gd name="connsiteX6" fmla="*/ 123002 w 5295655"/>
              <a:gd name="connsiteY6" fmla="*/ 738000 h 738000"/>
              <a:gd name="connsiteX7" fmla="*/ 0 w 5295655"/>
              <a:gd name="connsiteY7" fmla="*/ 614998 h 738000"/>
              <a:gd name="connsiteX8" fmla="*/ 0 w 5295655"/>
              <a:gd name="connsiteY8" fmla="*/ 123002 h 73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5655" h="738000">
                <a:moveTo>
                  <a:pt x="0" y="123002"/>
                </a:moveTo>
                <a:cubicBezTo>
                  <a:pt x="0" y="55070"/>
                  <a:pt x="55070" y="0"/>
                  <a:pt x="123002" y="0"/>
                </a:cubicBezTo>
                <a:lnTo>
                  <a:pt x="5172653" y="0"/>
                </a:lnTo>
                <a:cubicBezTo>
                  <a:pt x="5240585" y="0"/>
                  <a:pt x="5295655" y="55070"/>
                  <a:pt x="5295655" y="123002"/>
                </a:cubicBezTo>
                <a:lnTo>
                  <a:pt x="5295655" y="614998"/>
                </a:lnTo>
                <a:cubicBezTo>
                  <a:pt x="5295655" y="682930"/>
                  <a:pt x="5240585" y="738000"/>
                  <a:pt x="5172653" y="738000"/>
                </a:cubicBezTo>
                <a:lnTo>
                  <a:pt x="123002" y="738000"/>
                </a:lnTo>
                <a:cubicBezTo>
                  <a:pt x="55070" y="738000"/>
                  <a:pt x="0" y="682930"/>
                  <a:pt x="0" y="614998"/>
                </a:cubicBezTo>
                <a:lnTo>
                  <a:pt x="0" y="123002"/>
                </a:lnTo>
                <a:close/>
              </a:path>
            </a:pathLst>
          </a:custGeom>
          <a:solidFill>
            <a:schemeClr val="accent1">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7142" tIns="27020" rIns="177142" bIns="27020" numCol="1" spcCol="1270" anchor="ctr" anchorCtr="0">
            <a:noAutofit/>
          </a:bodyPr>
          <a:lstStyle/>
          <a:p>
            <a:pPr defTabSz="533400">
              <a:lnSpc>
                <a:spcPct val="90000"/>
              </a:lnSpc>
              <a:spcAft>
                <a:spcPct val="35000"/>
              </a:spcAft>
            </a:pPr>
            <a:r>
              <a:rPr lang="ru-RU" sz="1200" dirty="0">
                <a:solidFill>
                  <a:prstClr val="black"/>
                </a:solidFill>
                <a:latin typeface="Times New Roman" panose="02020603050405020304" pitchFamily="18" charset="0"/>
                <a:cs typeface="Times New Roman" panose="02020603050405020304" pitchFamily="18" charset="0"/>
              </a:rPr>
              <a:t>Развитие ранней помощи детям целевых групп и их семьях в рамках социального сопровождения </a:t>
            </a:r>
          </a:p>
        </p:txBody>
      </p:sp>
    </p:spTree>
    <p:extLst>
      <p:ext uri="{BB962C8B-B14F-4D97-AF65-F5344CB8AC3E}">
        <p14:creationId xmlns:p14="http://schemas.microsoft.com/office/powerpoint/2010/main" val="13970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124" y="176729"/>
            <a:ext cx="8455347" cy="597972"/>
          </a:xfrm>
        </p:spPr>
        <p:txBody>
          <a:bodyPr>
            <a:normAutofit fontScale="90000"/>
          </a:bodyPr>
          <a:lstStyle/>
          <a:p>
            <a:r>
              <a:rPr lang="ru-RU" sz="1800" b="1" dirty="0"/>
              <a:t>Перспективы развития социального обслуживания в Санкт-Петербурге: совершенствование экономической модели</a:t>
            </a:r>
          </a:p>
        </p:txBody>
      </p:sp>
      <p:graphicFrame>
        <p:nvGraphicFramePr>
          <p:cNvPr id="11" name="Схема 10"/>
          <p:cNvGraphicFramePr/>
          <p:nvPr/>
        </p:nvGraphicFramePr>
        <p:xfrm>
          <a:off x="2444748" y="90972"/>
          <a:ext cx="4572000" cy="597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Схема 18"/>
          <p:cNvGraphicFramePr/>
          <p:nvPr>
            <p:extLst>
              <p:ext uri="{D42A27DB-BD31-4B8C-83A1-F6EECF244321}">
                <p14:modId xmlns:p14="http://schemas.microsoft.com/office/powerpoint/2010/main" val="2649945960"/>
              </p:ext>
            </p:extLst>
          </p:nvPr>
        </p:nvGraphicFramePr>
        <p:xfrm>
          <a:off x="222146" y="774701"/>
          <a:ext cx="8742341" cy="46851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68346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54161"/>
            <a:ext cx="8455025" cy="990600"/>
          </a:xfrm>
        </p:spPr>
        <p:txBody>
          <a:bodyPr>
            <a:normAutofit/>
          </a:bodyPr>
          <a:lstStyle/>
          <a:p>
            <a:r>
              <a:rPr lang="ru-RU" sz="1800" b="1" dirty="0"/>
              <a:t>Перспективы развития социального обслуживания </a:t>
            </a:r>
            <a:br>
              <a:rPr lang="ru-RU" sz="1800" b="1" dirty="0"/>
            </a:br>
            <a:r>
              <a:rPr lang="ru-RU" sz="1800" b="1" dirty="0"/>
              <a:t>в Санкт-Петербурге: развитие профессиональных </a:t>
            </a:r>
            <a:r>
              <a:rPr lang="ru-RU" sz="1800" b="1" dirty="0">
                <a:latin typeface="Comic Sans MS" panose="030F0702030302020204" pitchFamily="66" charset="0"/>
              </a:rPr>
              <a:t>компетенций</a:t>
            </a:r>
          </a:p>
        </p:txBody>
      </p:sp>
      <p:graphicFrame>
        <p:nvGraphicFramePr>
          <p:cNvPr id="11" name="Схема 10"/>
          <p:cNvGraphicFramePr/>
          <p:nvPr>
            <p:extLst>
              <p:ext uri="{D42A27DB-BD31-4B8C-83A1-F6EECF244321}">
                <p14:modId xmlns:p14="http://schemas.microsoft.com/office/powerpoint/2010/main" val="3832100356"/>
              </p:ext>
            </p:extLst>
          </p:nvPr>
        </p:nvGraphicFramePr>
        <p:xfrm>
          <a:off x="2520280" y="90972"/>
          <a:ext cx="4572000" cy="597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1459207007"/>
              </p:ext>
            </p:extLst>
          </p:nvPr>
        </p:nvGraphicFramePr>
        <p:xfrm>
          <a:off x="481012" y="1172078"/>
          <a:ext cx="8181975" cy="371726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1042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p:cNvSpPr>
          <p:nvPr/>
        </p:nvSpPr>
        <p:spPr>
          <a:xfrm>
            <a:off x="0" y="4030400"/>
            <a:ext cx="9144000" cy="1009507"/>
          </a:xfrm>
          <a:prstGeom prst="rect">
            <a:avLst/>
          </a:prstGeom>
        </p:spPr>
        <p:txBody>
          <a:bodyPr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5000"/>
              </a:lnSpc>
              <a:spcAft>
                <a:spcPts val="600"/>
              </a:spcAft>
            </a:pPr>
            <a:r>
              <a:rPr lang="ru-RU" dirty="0">
                <a:solidFill>
                  <a:schemeClr val="tx1"/>
                </a:solidFill>
              </a:rPr>
              <a:t>Правительство Санкт-Петербурга, </a:t>
            </a:r>
          </a:p>
          <a:p>
            <a:pPr algn="ctr">
              <a:lnSpc>
                <a:spcPct val="115000"/>
              </a:lnSpc>
              <a:spcAft>
                <a:spcPts val="600"/>
              </a:spcAft>
            </a:pPr>
            <a:r>
              <a:rPr lang="ru-RU" dirty="0">
                <a:solidFill>
                  <a:schemeClr val="tx1"/>
                </a:solidFill>
              </a:rPr>
              <a:t>Санкт-Петербург, ул. Новгородская, д. 20, АДК «Невская Ратуша», </a:t>
            </a:r>
          </a:p>
          <a:p>
            <a:pPr algn="ctr" fontAlgn="auto">
              <a:spcBef>
                <a:spcPts val="0"/>
              </a:spcBef>
              <a:spcAft>
                <a:spcPts val="0"/>
              </a:spcAft>
              <a:defRPr/>
            </a:pPr>
            <a:br>
              <a:rPr lang="ru-RU" sz="1100" dirty="0">
                <a:latin typeface="HeliosLight" panose="02000503040000020004" pitchFamily="50" charset="0"/>
              </a:rPr>
            </a:br>
            <a:endParaRPr lang="en-US" sz="1100" dirty="0">
              <a:solidFill>
                <a:schemeClr val="tx2">
                  <a:alpha val="70000"/>
                </a:schemeClr>
              </a:solidFill>
              <a:latin typeface="HeliosLight" panose="02000503040000020004" pitchFamily="50" charset="0"/>
              <a:ea typeface="Roboto Condensed bold" panose="02000000000000000000" pitchFamily="2" charset="0"/>
              <a:cs typeface="Roboto Condensed bold" panose="02000000000000000000" pitchFamily="2" charset="0"/>
            </a:endParaRPr>
          </a:p>
        </p:txBody>
      </p:sp>
      <p:sp>
        <p:nvSpPr>
          <p:cNvPr id="7" name="Slide Number Placeholder 5"/>
          <p:cNvSpPr txBox="1">
            <a:spLocks/>
          </p:cNvSpPr>
          <p:nvPr/>
        </p:nvSpPr>
        <p:spPr>
          <a:xfrm>
            <a:off x="4085936" y="1785016"/>
            <a:ext cx="4308547" cy="1200329"/>
          </a:xfrm>
          <a:prstGeom prst="rect">
            <a:avLst/>
          </a:prstGeom>
        </p:spPr>
        <p:txBody>
          <a:bodyPr wrap="square"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ru-RU" b="1" i="1" dirty="0">
                <a:solidFill>
                  <a:schemeClr val="tx1"/>
                </a:solidFill>
                <a:latin typeface="+mj-lt"/>
              </a:rPr>
              <a:t>XIX Международная научно-практическая конференция по вопросам социальной политики </a:t>
            </a:r>
            <a:endParaRPr lang="ru-RU" sz="2400" dirty="0">
              <a:solidFill>
                <a:schemeClr val="tx1"/>
              </a:solidFill>
              <a:latin typeface="+mj-lt"/>
              <a:ea typeface="Roboto Condensed bold" panose="02000000000000000000" pitchFamily="2" charset="0"/>
              <a:cs typeface="Roboto Condensed bold" panose="02000000000000000000" pitchFamily="2" charset="0"/>
            </a:endParaRPr>
          </a:p>
          <a:p>
            <a:pPr algn="ctr" fontAlgn="auto">
              <a:spcBef>
                <a:spcPts val="0"/>
              </a:spcBef>
              <a:spcAft>
                <a:spcPts val="0"/>
              </a:spcAft>
              <a:defRPr/>
            </a:pPr>
            <a:r>
              <a:rPr lang="ru-RU" sz="2400" dirty="0">
                <a:solidFill>
                  <a:srgbClr val="961916"/>
                </a:solidFill>
                <a:latin typeface="+mj-lt"/>
                <a:ea typeface="Roboto Condensed bold" panose="02000000000000000000" pitchFamily="2" charset="0"/>
                <a:cs typeface="Roboto Condensed bold" panose="02000000000000000000" pitchFamily="2" charset="0"/>
              </a:rPr>
              <a:t>«РАЗВИТИЕ РЫНКА СОЦИАЛЬНЫХ УСЛУГ»</a:t>
            </a:r>
            <a:endParaRPr lang="en-US" sz="2400" dirty="0">
              <a:solidFill>
                <a:srgbClr val="961916"/>
              </a:solidFill>
              <a:latin typeface="+mj-lt"/>
              <a:ea typeface="Roboto Condensed bold" panose="02000000000000000000" pitchFamily="2" charset="0"/>
              <a:cs typeface="Roboto Condensed bold" panose="02000000000000000000" pitchFamily="2" charset="0"/>
            </a:endParaRPr>
          </a:p>
        </p:txBody>
      </p:sp>
      <p:grpSp>
        <p:nvGrpSpPr>
          <p:cNvPr id="10" name="Группа 9"/>
          <p:cNvGrpSpPr>
            <a:grpSpLocks/>
          </p:cNvGrpSpPr>
          <p:nvPr/>
        </p:nvGrpSpPr>
        <p:grpSpPr bwMode="auto">
          <a:xfrm>
            <a:off x="3923928" y="1885987"/>
            <a:ext cx="69850" cy="1000125"/>
            <a:chOff x="5506098" y="2623860"/>
            <a:chExt cx="0" cy="1659770"/>
          </a:xfrm>
        </p:grpSpPr>
        <p:cxnSp>
          <p:nvCxnSpPr>
            <p:cNvPr id="11" name="Straight Connector 2"/>
            <p:cNvCxnSpPr/>
            <p:nvPr/>
          </p:nvCxnSpPr>
          <p:spPr>
            <a:xfrm>
              <a:off x="5506098" y="2623860"/>
              <a:ext cx="0" cy="558526"/>
            </a:xfrm>
            <a:prstGeom prst="line">
              <a:avLst/>
            </a:prstGeom>
            <a:ln w="31750" cmpd="sng">
              <a:solidFill>
                <a:srgbClr val="961916"/>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12" name="Straight Connector 2"/>
            <p:cNvCxnSpPr/>
            <p:nvPr/>
          </p:nvCxnSpPr>
          <p:spPr>
            <a:xfrm>
              <a:off x="5506098" y="3174481"/>
              <a:ext cx="0" cy="558526"/>
            </a:xfrm>
            <a:prstGeom prst="line">
              <a:avLst/>
            </a:prstGeom>
            <a:ln w="31750" cmpd="sng">
              <a:solidFill>
                <a:srgbClr val="E95C0C"/>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13" name="Straight Connector 2"/>
            <p:cNvCxnSpPr/>
            <p:nvPr/>
          </p:nvCxnSpPr>
          <p:spPr>
            <a:xfrm>
              <a:off x="5506098" y="3725104"/>
              <a:ext cx="0" cy="558526"/>
            </a:xfrm>
            <a:prstGeom prst="line">
              <a:avLst/>
            </a:prstGeom>
            <a:ln w="31750" cmpd="sng">
              <a:solidFill>
                <a:srgbClr val="E88D03"/>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grpSp>
      <p:pic>
        <p:nvPicPr>
          <p:cNvPr id="9" name="Рисунок 8">
            <a:extLst>
              <a:ext uri="{FF2B5EF4-FFF2-40B4-BE49-F238E27FC236}">
                <a16:creationId xmlns:a16="http://schemas.microsoft.com/office/drawing/2014/main" id="{E5B52F07-6EE0-4D6C-ABEC-ABE955397283}"/>
              </a:ext>
            </a:extLst>
          </p:cNvPr>
          <p:cNvPicPr/>
          <p:nvPr/>
        </p:nvPicPr>
        <p:blipFill rotWithShape="1">
          <a:blip r:embed="rId2" cstate="print">
            <a:extLst>
              <a:ext uri="{28A0092B-C50C-407E-A947-70E740481C1C}">
                <a14:useLocalDpi xmlns:a14="http://schemas.microsoft.com/office/drawing/2010/main" val="0"/>
              </a:ext>
            </a:extLst>
          </a:blip>
          <a:srcRect t="8832" b="11123"/>
          <a:stretch/>
        </p:blipFill>
        <p:spPr bwMode="auto">
          <a:xfrm>
            <a:off x="467544" y="1800906"/>
            <a:ext cx="3101975" cy="1104900"/>
          </a:xfrm>
          <a:prstGeom prst="rect">
            <a:avLst/>
          </a:prstGeom>
          <a:ln>
            <a:noFill/>
          </a:ln>
          <a:extLst>
            <a:ext uri="{53640926-AAD7-44D8-BBD7-CCE9431645EC}">
              <a14:shadowObscured xmlns:a14="http://schemas.microsoft.com/office/drawing/2010/main"/>
            </a:ext>
          </a:extLst>
        </p:spPr>
      </p:pic>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73333" decel="26667"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750" fill="hold"/>
                                        <p:tgtEl>
                                          <p:spTgt spid="10"/>
                                        </p:tgtEl>
                                        <p:attrNameLst>
                                          <p:attrName>ppt_x</p:attrName>
                                        </p:attrNameLst>
                                      </p:cBhvr>
                                      <p:tavLst>
                                        <p:tav tm="0">
                                          <p:val>
                                            <p:strVal val="1+#ppt_w/2"/>
                                          </p:val>
                                        </p:tav>
                                        <p:tav tm="100000">
                                          <p:val>
                                            <p:strVal val="#ppt_x"/>
                                          </p:val>
                                        </p:tav>
                                      </p:tavLst>
                                    </p:anim>
                                    <p:anim calcmode="lin" valueType="num">
                                      <p:cBhvr additive="base">
                                        <p:cTn id="8" dur="7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accel="73333" decel="26667"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1+#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85786" y="428610"/>
            <a:ext cx="7858180" cy="357190"/>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200" b="1" dirty="0">
                <a:solidFill>
                  <a:srgbClr val="961916"/>
                </a:solidFill>
                <a:latin typeface="+mj-lt"/>
              </a:rPr>
              <a:t>СОЦИАЛЬНЫЕ УСЛУГИ И КАЧЕСТВО ЖИЗНИ </a:t>
            </a:r>
            <a:endParaRPr lang="en-US" sz="2200" b="1" dirty="0">
              <a:solidFill>
                <a:srgbClr val="961916"/>
              </a:solidFill>
              <a:latin typeface="+mj-lt"/>
            </a:endParaRPr>
          </a:p>
        </p:txBody>
      </p:sp>
      <p:sp>
        <p:nvSpPr>
          <p:cNvPr id="7" name="Title 1"/>
          <p:cNvSpPr txBox="1">
            <a:spLocks/>
          </p:cNvSpPr>
          <p:nvPr/>
        </p:nvSpPr>
        <p:spPr bwMode="auto">
          <a:xfrm>
            <a:off x="251520" y="573903"/>
            <a:ext cx="8715436" cy="3929090"/>
          </a:xfrm>
          <a:prstGeom prst="rect">
            <a:avLst/>
          </a:prstGeom>
          <a:noFill/>
          <a:ln w="9525">
            <a:noFill/>
            <a:miter lim="800000"/>
            <a:headEnd/>
            <a:tailEnd/>
          </a:ln>
        </p:spPr>
        <p:txBody>
          <a:bodyPr lIns="0" tIns="0" rIns="0" bIns="0"/>
          <a:lstStyle/>
          <a:p>
            <a:pPr algn="just"/>
            <a:endParaRPr lang="ru-RU" b="1" dirty="0">
              <a:solidFill>
                <a:srgbClr val="C00000"/>
              </a:solidFill>
            </a:endParaRPr>
          </a:p>
          <a:p>
            <a:pPr algn="just"/>
            <a:r>
              <a:rPr lang="ru-RU" b="1" dirty="0">
                <a:solidFill>
                  <a:srgbClr val="C00000"/>
                </a:solidFill>
              </a:rPr>
              <a:t>РЫНОК СОЦИАЛЬНЫХ УСЛУГ </a:t>
            </a:r>
            <a:r>
              <a:rPr lang="ru-RU" dirty="0"/>
              <a:t>- совокупность публичных (административно-правовых и бюджетно-финансовых) и экономических отношений по оказанию социальных услуг гражданам (получателям социальных услуг) безвозмездно или за плату (частичную плату) поставщиком социальных услуг.</a:t>
            </a:r>
          </a:p>
          <a:p>
            <a:pPr algn="just"/>
            <a:r>
              <a:rPr lang="ru-RU" b="1" dirty="0"/>
              <a:t>Социальная услуга </a:t>
            </a:r>
            <a:r>
              <a:rPr lang="ru-RU" dirty="0"/>
              <a:t>– действие(я) в сфере социального обслуживания по оказанию постоянной, периодической, разовой помощи, в том числе срочной помощи, гражданину в целях улучшения условий его жизнедеятельности и (или) расширения его возможностей самостоятельно обеспечивать свои основные жизненные потребности (</a:t>
            </a:r>
            <a:r>
              <a:rPr lang="ru-RU" i="1" dirty="0"/>
              <a:t>ст. 3 Федерального закона от 28.12.2013 № 442-ФЗ «Об основах социального обслуживания граждан в Российской Федерации»</a:t>
            </a:r>
            <a:r>
              <a:rPr lang="ru-RU" dirty="0"/>
              <a:t>).</a:t>
            </a:r>
          </a:p>
          <a:p>
            <a:pPr algn="just"/>
            <a:endParaRPr lang="ru-RU" dirty="0"/>
          </a:p>
          <a:p>
            <a:pPr algn="just"/>
            <a:r>
              <a:rPr lang="ru-RU" dirty="0"/>
              <a:t>Интегральной категорией, которая характеризует существенные обстоятельства жизни человека, определяющие степень достоинства и свободы его личности является </a:t>
            </a:r>
            <a:r>
              <a:rPr lang="ru-RU" b="1" dirty="0">
                <a:solidFill>
                  <a:srgbClr val="C00000"/>
                </a:solidFill>
              </a:rPr>
              <a:t>КАЧЕСТВО ЖИЗНИ </a:t>
            </a:r>
            <a:r>
              <a:rPr lang="ru-RU" dirty="0"/>
              <a:t>(англ. - </a:t>
            </a:r>
            <a:r>
              <a:rPr lang="ru-RU" i="1" dirty="0" err="1"/>
              <a:t>quality</a:t>
            </a:r>
            <a:r>
              <a:rPr lang="ru-RU" i="1" dirty="0"/>
              <a:t> </a:t>
            </a:r>
            <a:r>
              <a:rPr lang="ru-RU" i="1" dirty="0" err="1"/>
              <a:t>of</a:t>
            </a:r>
            <a:r>
              <a:rPr lang="ru-RU" i="1" dirty="0"/>
              <a:t> </a:t>
            </a:r>
            <a:r>
              <a:rPr lang="ru-RU" i="1" dirty="0" err="1"/>
              <a:t>life</a:t>
            </a:r>
            <a:r>
              <a:rPr lang="ru-RU" dirty="0"/>
              <a:t>, сокр. - </a:t>
            </a:r>
            <a:r>
              <a:rPr lang="ru-RU" i="1" dirty="0"/>
              <a:t>QOL</a:t>
            </a:r>
            <a:r>
              <a:rPr lang="ru-RU" dirty="0"/>
              <a:t>).</a:t>
            </a:r>
          </a:p>
          <a:p>
            <a:pPr algn="just"/>
            <a:endParaRPr lang="ru-RU" dirty="0"/>
          </a:p>
          <a:p>
            <a:pPr algn="ctr"/>
            <a:endParaRPr lang="ru-RU" dirty="0"/>
          </a:p>
          <a:p>
            <a:pPr algn="just"/>
            <a:endParaRPr lang="ru-RU" dirty="0"/>
          </a:p>
          <a:p>
            <a:pPr algn="just" defTabSz="912813">
              <a:buFontTx/>
              <a:buChar char="-"/>
            </a:pPr>
            <a:endParaRPr lang="ru-RU" sz="1400" i="1" dirty="0">
              <a:ea typeface="Open Sans"/>
              <a:cs typeface="Open Sans"/>
            </a:endParaRPr>
          </a:p>
          <a:p>
            <a:pPr algn="just" defTabSz="912813"/>
            <a:endParaRPr lang="en-US" sz="1200" i="1" dirty="0">
              <a:ea typeface="Open Sans"/>
              <a:cs typeface="Open Sans"/>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85786" y="428610"/>
            <a:ext cx="7858180" cy="357190"/>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200" b="1" dirty="0">
                <a:solidFill>
                  <a:srgbClr val="961916"/>
                </a:solidFill>
                <a:latin typeface="+mj-lt"/>
              </a:rPr>
              <a:t>ГОСУДАРСТВЕННЫЙ И НЕГОСУДАРСТВЕННЫЙ СЕКТОР ПРЕДОСТАВЛЕНИЯ СОЦИАЛЬНЫХ УСЛУГ</a:t>
            </a:r>
            <a:endParaRPr lang="en-US" sz="2200" b="1" dirty="0">
              <a:solidFill>
                <a:srgbClr val="961916"/>
              </a:solidFill>
              <a:latin typeface="+mj-lt"/>
            </a:endParaRPr>
          </a:p>
        </p:txBody>
      </p:sp>
      <p:sp>
        <p:nvSpPr>
          <p:cNvPr id="7" name="Title 1"/>
          <p:cNvSpPr txBox="1">
            <a:spLocks/>
          </p:cNvSpPr>
          <p:nvPr/>
        </p:nvSpPr>
        <p:spPr bwMode="auto">
          <a:xfrm>
            <a:off x="285720" y="1059582"/>
            <a:ext cx="8715436" cy="3888432"/>
          </a:xfrm>
          <a:prstGeom prst="rect">
            <a:avLst/>
          </a:prstGeom>
          <a:noFill/>
          <a:ln w="9525">
            <a:noFill/>
            <a:miter lim="800000"/>
            <a:headEnd/>
            <a:tailEnd/>
          </a:ln>
        </p:spPr>
        <p:txBody>
          <a:bodyPr lIns="0" tIns="0" rIns="0" bIns="0"/>
          <a:lstStyle/>
          <a:p>
            <a:pPr algn="just"/>
            <a:r>
              <a:rPr lang="ru-RU" sz="2000" dirty="0"/>
              <a:t>В Санкт-Петербурге предоставляет равные возможности выхода на рынок социальных услуг как государственным, так и негосударственным организациям социального обслуживания (коммерческим и некоммерческим организациям, индивидуальным предпринимателям):</a:t>
            </a:r>
          </a:p>
          <a:p>
            <a:pPr marL="285750" indent="-285750" algn="just">
              <a:buFontTx/>
              <a:buChar char="-"/>
            </a:pPr>
            <a:r>
              <a:rPr lang="ru-RU" sz="2000" dirty="0"/>
              <a:t>единые порядки предоставления социальных услуг, утверждаемые Правительством Санкт-Петербурга;</a:t>
            </a:r>
          </a:p>
          <a:p>
            <a:pPr marL="285750" indent="-285750" algn="just">
              <a:buFontTx/>
              <a:buChar char="-"/>
            </a:pPr>
            <a:r>
              <a:rPr lang="ru-RU" sz="2000" dirty="0"/>
              <a:t>единые подушевые нормативы финансирования социальных услуг;</a:t>
            </a:r>
          </a:p>
          <a:p>
            <a:pPr marL="285750" indent="-285750" algn="just">
              <a:buFontTx/>
              <a:buChar char="-"/>
            </a:pPr>
            <a:r>
              <a:rPr lang="ru-RU" sz="2000" dirty="0"/>
              <a:t>единые тарифы на социальные услуги;</a:t>
            </a:r>
          </a:p>
          <a:p>
            <a:pPr marL="285750" indent="-285750" algn="just">
              <a:buFontTx/>
              <a:buChar char="-"/>
            </a:pPr>
            <a:r>
              <a:rPr lang="ru-RU" sz="2000" dirty="0"/>
              <a:t>единые требования для вхождения в Реестр поставщиков социальных услуг.</a:t>
            </a:r>
          </a:p>
          <a:p>
            <a:pPr algn="just"/>
            <a:r>
              <a:rPr lang="ru-RU" sz="2000" dirty="0"/>
              <a:t>За гражданином сохраняется право выбирать, где получать услуги. </a:t>
            </a:r>
          </a:p>
          <a:p>
            <a:pPr algn="just" defTabSz="912813"/>
            <a:endParaRPr lang="en-US" sz="1200" i="1" dirty="0">
              <a:ea typeface="Open Sans"/>
              <a:cs typeface="Open Sans"/>
            </a:endParaRPr>
          </a:p>
        </p:txBody>
      </p:sp>
    </p:spTree>
    <p:extLst>
      <p:ext uri="{BB962C8B-B14F-4D97-AF65-F5344CB8AC3E}">
        <p14:creationId xmlns:p14="http://schemas.microsoft.com/office/powerpoint/2010/main" val="4840636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85786" y="428610"/>
            <a:ext cx="7858180" cy="630972"/>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200" b="1" dirty="0">
                <a:solidFill>
                  <a:srgbClr val="961916"/>
                </a:solidFill>
                <a:latin typeface="+mj-lt"/>
              </a:rPr>
              <a:t>РЕЕСТР ПОСТАВЩИКОВ СОЦИАЛЬНЫХ УСЛУГ </a:t>
            </a:r>
            <a:br>
              <a:rPr lang="ru-RU" sz="2200" b="1" dirty="0">
                <a:solidFill>
                  <a:srgbClr val="961916"/>
                </a:solidFill>
                <a:latin typeface="+mj-lt"/>
              </a:rPr>
            </a:br>
            <a:r>
              <a:rPr lang="ru-RU" sz="2200" b="1" dirty="0">
                <a:solidFill>
                  <a:srgbClr val="961916"/>
                </a:solidFill>
                <a:latin typeface="+mj-lt"/>
              </a:rPr>
              <a:t>САНКТ-ПЕТЕРБУРГА</a:t>
            </a:r>
            <a:endParaRPr lang="en-US" sz="2200" b="1" dirty="0">
              <a:solidFill>
                <a:srgbClr val="961916"/>
              </a:solidFill>
              <a:latin typeface="+mj-lt"/>
            </a:endParaRPr>
          </a:p>
        </p:txBody>
      </p:sp>
      <p:sp>
        <p:nvSpPr>
          <p:cNvPr id="7" name="Title 1"/>
          <p:cNvSpPr txBox="1">
            <a:spLocks/>
          </p:cNvSpPr>
          <p:nvPr/>
        </p:nvSpPr>
        <p:spPr bwMode="auto">
          <a:xfrm>
            <a:off x="285720" y="1059582"/>
            <a:ext cx="8715436" cy="3888432"/>
          </a:xfrm>
          <a:prstGeom prst="rect">
            <a:avLst/>
          </a:prstGeom>
          <a:noFill/>
          <a:ln w="9525">
            <a:noFill/>
            <a:miter lim="800000"/>
            <a:headEnd/>
            <a:tailEnd/>
          </a:ln>
        </p:spPr>
        <p:txBody>
          <a:bodyPr lIns="0" tIns="0" rIns="0" bIns="0"/>
          <a:lstStyle/>
          <a:p>
            <a:pPr algn="just"/>
            <a:r>
              <a:rPr lang="ru-RU" dirty="0"/>
              <a:t>По состоянию на 27.05.2021 г. в Реестр поставщиков социальных услуг </a:t>
            </a:r>
            <a:br>
              <a:rPr lang="ru-RU" dirty="0"/>
            </a:br>
            <a:r>
              <a:rPr lang="ru-RU" dirty="0"/>
              <a:t>Санкт-Петербурга входит </a:t>
            </a:r>
            <a:r>
              <a:rPr lang="ru-RU" b="1" dirty="0"/>
              <a:t>121 поставщик социальных услуг</a:t>
            </a:r>
            <a:r>
              <a:rPr lang="ru-RU" dirty="0"/>
              <a:t>, из них:</a:t>
            </a:r>
          </a:p>
          <a:p>
            <a:pPr algn="just"/>
            <a:r>
              <a:rPr lang="ru-RU" dirty="0"/>
              <a:t>- </a:t>
            </a:r>
            <a:r>
              <a:rPr lang="ru-RU" b="1" dirty="0"/>
              <a:t>83 государственных организаций</a:t>
            </a:r>
            <a:r>
              <a:rPr lang="ru-RU" dirty="0"/>
              <a:t>;</a:t>
            </a:r>
          </a:p>
          <a:p>
            <a:pPr algn="just"/>
            <a:r>
              <a:rPr lang="ru-RU" dirty="0"/>
              <a:t>- </a:t>
            </a:r>
            <a:r>
              <a:rPr lang="ru-RU" b="1" dirty="0"/>
              <a:t>37 негосударственных организаций </a:t>
            </a:r>
            <a:r>
              <a:rPr lang="ru-RU" dirty="0"/>
              <a:t>(26 НКО и 11 КО);</a:t>
            </a:r>
          </a:p>
          <a:p>
            <a:pPr marL="285750" indent="-285750" algn="just">
              <a:buFontTx/>
              <a:buChar char="-"/>
            </a:pPr>
            <a:r>
              <a:rPr lang="ru-RU" b="1" dirty="0"/>
              <a:t>1 ИП</a:t>
            </a:r>
            <a:r>
              <a:rPr lang="ru-RU" dirty="0"/>
              <a:t>.</a:t>
            </a:r>
          </a:p>
          <a:p>
            <a:pPr marL="285750" indent="-285750" algn="just">
              <a:buFontTx/>
              <a:buChar char="-"/>
            </a:pPr>
            <a:endParaRPr lang="ru-RU" dirty="0"/>
          </a:p>
          <a:p>
            <a:pPr marL="285750" indent="-285750" algn="just">
              <a:buFontTx/>
              <a:buChar char="-"/>
            </a:pPr>
            <a:endParaRPr lang="ru-RU" dirty="0"/>
          </a:p>
          <a:p>
            <a:pPr marL="285750" indent="-285750" algn="just">
              <a:buFontTx/>
              <a:buChar char="-"/>
            </a:pPr>
            <a:endParaRPr lang="ru-RU" dirty="0"/>
          </a:p>
          <a:p>
            <a:pPr algn="just" defTabSz="912813"/>
            <a:endParaRPr lang="en-US" sz="1200" i="1" dirty="0">
              <a:ea typeface="Open Sans"/>
              <a:cs typeface="Open Sans"/>
            </a:endParaRPr>
          </a:p>
        </p:txBody>
      </p:sp>
      <p:pic>
        <p:nvPicPr>
          <p:cNvPr id="3" name="Рисунок 2">
            <a:extLst>
              <a:ext uri="{FF2B5EF4-FFF2-40B4-BE49-F238E27FC236}">
                <a16:creationId xmlns:a16="http://schemas.microsoft.com/office/drawing/2014/main" id="{691FBB0D-7303-42EB-8DF8-60DDF8A8D745}"/>
              </a:ext>
            </a:extLst>
          </p:cNvPr>
          <p:cNvPicPr>
            <a:picLocks noChangeAspect="1"/>
          </p:cNvPicPr>
          <p:nvPr/>
        </p:nvPicPr>
        <p:blipFill>
          <a:blip r:embed="rId3"/>
          <a:stretch>
            <a:fillRect/>
          </a:stretch>
        </p:blipFill>
        <p:spPr>
          <a:xfrm>
            <a:off x="851959" y="2476203"/>
            <a:ext cx="7582958" cy="2238687"/>
          </a:xfrm>
          <a:prstGeom prst="rect">
            <a:avLst/>
          </a:prstGeom>
        </p:spPr>
      </p:pic>
    </p:spTree>
    <p:extLst>
      <p:ext uri="{BB962C8B-B14F-4D97-AF65-F5344CB8AC3E}">
        <p14:creationId xmlns:p14="http://schemas.microsoft.com/office/powerpoint/2010/main" val="229218160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85786" y="428610"/>
            <a:ext cx="7858180" cy="558964"/>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200" b="1" dirty="0">
                <a:solidFill>
                  <a:srgbClr val="961916"/>
                </a:solidFill>
                <a:latin typeface="+mj-lt"/>
              </a:rPr>
              <a:t>РАЗМЕРЫ СУБСИЙ НЕГОСУДАРСТВЕННЫМ ПОСТАВЩИКАМ СОЦИАЛЬНЫХ УСЛУГ</a:t>
            </a:r>
            <a:endParaRPr lang="en-US" sz="2200" b="1" dirty="0">
              <a:solidFill>
                <a:srgbClr val="961916"/>
              </a:solidFill>
              <a:latin typeface="+mj-lt"/>
            </a:endParaRPr>
          </a:p>
        </p:txBody>
      </p:sp>
      <p:sp>
        <p:nvSpPr>
          <p:cNvPr id="7" name="Title 1"/>
          <p:cNvSpPr txBox="1">
            <a:spLocks/>
          </p:cNvSpPr>
          <p:nvPr/>
        </p:nvSpPr>
        <p:spPr bwMode="auto">
          <a:xfrm>
            <a:off x="285720" y="1059582"/>
            <a:ext cx="8715436" cy="3888432"/>
          </a:xfrm>
          <a:prstGeom prst="rect">
            <a:avLst/>
          </a:prstGeom>
          <a:noFill/>
          <a:ln w="9525">
            <a:noFill/>
            <a:miter lim="800000"/>
            <a:headEnd/>
            <a:tailEnd/>
          </a:ln>
        </p:spPr>
        <p:txBody>
          <a:bodyPr lIns="0" tIns="0" rIns="0" bIns="0"/>
          <a:lstStyle/>
          <a:p>
            <a:pPr algn="just"/>
            <a:r>
              <a:rPr lang="ru-RU" dirty="0"/>
              <a:t>Расходы негосударственным поставщикам социальных услуг возмещаются путем предоставления </a:t>
            </a:r>
            <a:r>
              <a:rPr lang="ru-RU" b="1" dirty="0"/>
              <a:t>субсидий на компенсацию затрат</a:t>
            </a:r>
            <a:r>
              <a:rPr lang="ru-RU" dirty="0"/>
              <a:t>.</a:t>
            </a:r>
          </a:p>
          <a:p>
            <a:pPr algn="just"/>
            <a:r>
              <a:rPr lang="ru-RU" dirty="0"/>
              <a:t>С 2017 г. объем выплат негосударственным поставщикам социальных услуг (НПСУ) за счет средств бюджета города возрос более чем в 10 раз.</a:t>
            </a:r>
          </a:p>
          <a:p>
            <a:pPr algn="just"/>
            <a:endParaRPr lang="ru-RU" dirty="0"/>
          </a:p>
          <a:p>
            <a:pPr algn="just"/>
            <a:endParaRPr lang="en-US" dirty="0"/>
          </a:p>
        </p:txBody>
      </p:sp>
      <p:pic>
        <p:nvPicPr>
          <p:cNvPr id="3" name="Рисунок 2">
            <a:extLst>
              <a:ext uri="{FF2B5EF4-FFF2-40B4-BE49-F238E27FC236}">
                <a16:creationId xmlns:a16="http://schemas.microsoft.com/office/drawing/2014/main" id="{AB2D4748-18AA-40EE-AE68-9E25CF7E0EAA}"/>
              </a:ext>
            </a:extLst>
          </p:cNvPr>
          <p:cNvPicPr>
            <a:picLocks noChangeAspect="1"/>
          </p:cNvPicPr>
          <p:nvPr/>
        </p:nvPicPr>
        <p:blipFill>
          <a:blip r:embed="rId3"/>
          <a:stretch>
            <a:fillRect/>
          </a:stretch>
        </p:blipFill>
        <p:spPr>
          <a:xfrm>
            <a:off x="683568" y="2211710"/>
            <a:ext cx="7687748" cy="2210108"/>
          </a:xfrm>
          <a:prstGeom prst="rect">
            <a:avLst/>
          </a:prstGeom>
        </p:spPr>
      </p:pic>
    </p:spTree>
    <p:extLst>
      <p:ext uri="{BB962C8B-B14F-4D97-AF65-F5344CB8AC3E}">
        <p14:creationId xmlns:p14="http://schemas.microsoft.com/office/powerpoint/2010/main" val="8489959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80148" y="225335"/>
            <a:ext cx="7858180" cy="357190"/>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200" b="1" dirty="0">
                <a:solidFill>
                  <a:srgbClr val="961916"/>
                </a:solidFill>
                <a:latin typeface="+mj-lt"/>
              </a:rPr>
              <a:t>СОЦИАЛЬНЫЙ КОНТРАКТ </a:t>
            </a:r>
            <a:endParaRPr lang="en-US" sz="2200" b="1" dirty="0">
              <a:solidFill>
                <a:srgbClr val="961916"/>
              </a:solidFill>
              <a:latin typeface="+mj-lt"/>
            </a:endParaRPr>
          </a:p>
        </p:txBody>
      </p:sp>
      <p:sp>
        <p:nvSpPr>
          <p:cNvPr id="7" name="Title 1"/>
          <p:cNvSpPr txBox="1">
            <a:spLocks/>
          </p:cNvSpPr>
          <p:nvPr/>
        </p:nvSpPr>
        <p:spPr bwMode="auto">
          <a:xfrm>
            <a:off x="251520" y="627534"/>
            <a:ext cx="8715436" cy="3888432"/>
          </a:xfrm>
          <a:prstGeom prst="rect">
            <a:avLst/>
          </a:prstGeom>
          <a:noFill/>
          <a:ln w="9525">
            <a:noFill/>
            <a:miter lim="800000"/>
            <a:headEnd/>
            <a:tailEnd/>
          </a:ln>
        </p:spPr>
        <p:txBody>
          <a:bodyPr lIns="0" tIns="0" rIns="0" bIns="0"/>
          <a:lstStyle/>
          <a:p>
            <a:pPr algn="just"/>
            <a:r>
              <a:rPr lang="ru-RU" sz="1700" dirty="0"/>
              <a:t>Один из немногих инструментов, позволяющих в настоящее время не только поддержать доходы семьи, но и преодолеть причины бедности в долгосрочной перспективе является </a:t>
            </a:r>
            <a:r>
              <a:rPr lang="ru-RU" sz="1700" b="1" dirty="0"/>
              <a:t>социальный контракт </a:t>
            </a:r>
            <a:r>
              <a:rPr lang="ru-RU" sz="1700" dirty="0"/>
              <a:t>– т.е. соглашение, заключенное между гражданином и органом социальной защиты населения (ОСЗН), в соответствии с которым ОСЗН обязуется оказать гражданину государственную социальную помощь в виде социального пособия, а гражданин - реализовать мероприятия, предусмотренные программой социальной адаптации.</a:t>
            </a:r>
          </a:p>
          <a:p>
            <a:pPr algn="just"/>
            <a:r>
              <a:rPr lang="ru-RU" sz="1700" dirty="0"/>
              <a:t>Государственная социальная помощь на основании социального контракта предоставляется от 3 до 12 месяцев малоимущим одиноко проживающим гражданам и гражданам с детьми, находящимся в трудной жизненной ситуации, при условии реализации ими </a:t>
            </a:r>
            <a:r>
              <a:rPr lang="ru-RU" sz="1700" b="1" dirty="0"/>
              <a:t>программы социальной адаптации</a:t>
            </a:r>
            <a:r>
              <a:rPr lang="ru-RU" sz="1700" dirty="0"/>
              <a:t>.</a:t>
            </a:r>
          </a:p>
          <a:p>
            <a:pPr algn="just"/>
            <a:r>
              <a:rPr lang="ru-RU" sz="1700" dirty="0"/>
              <a:t>Целью социального контракта является выход малоимущих граждан, среднедушевой доход которых ниже величины прожиточного минимума, на более высокий уровень жизни за счет собственных активных действий для получения постоянных самостоятельных источников дохода, позволяющих преодолеть трудную жизненную ситуацию и улучшить свое материальное положение.</a:t>
            </a:r>
          </a:p>
          <a:p>
            <a:pPr algn="just" defTabSz="912813"/>
            <a:endParaRPr lang="en-US" sz="1200" i="1" dirty="0">
              <a:ea typeface="Open Sans"/>
              <a:cs typeface="Open Sans"/>
            </a:endParaRPr>
          </a:p>
        </p:txBody>
      </p:sp>
    </p:spTree>
    <p:extLst>
      <p:ext uri="{BB962C8B-B14F-4D97-AF65-F5344CB8AC3E}">
        <p14:creationId xmlns:p14="http://schemas.microsoft.com/office/powerpoint/2010/main" val="149669354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512" y="51470"/>
            <a:ext cx="8964488" cy="1296144"/>
          </a:xfrm>
          <a:prstGeom prst="rect">
            <a:avLst/>
          </a:prstGeom>
        </p:spPr>
        <p:txBody>
          <a:bodyPr lIns="0" tIns="0" rIns="0" bIns="0"/>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ctr" fontAlgn="auto">
              <a:lnSpc>
                <a:spcPct val="83000"/>
              </a:lnSpc>
              <a:spcAft>
                <a:spcPts val="0"/>
              </a:spcAft>
              <a:defRPr/>
            </a:pPr>
            <a:r>
              <a:rPr lang="ru-RU" sz="2000" b="1" dirty="0">
                <a:solidFill>
                  <a:srgbClr val="961916"/>
                </a:solidFill>
                <a:latin typeface="+mj-lt"/>
                <a:ea typeface="Verdana" pitchFamily="34" charset="0"/>
                <a:cs typeface="Times New Roman" panose="02020603050405020304" pitchFamily="18" charset="0"/>
              </a:rPr>
              <a:t>Национальные цели и стратегические задачи в сфере социального обслуживания и здравоохранения: участие Санкт-Петербурга </a:t>
            </a:r>
          </a:p>
          <a:p>
            <a:pPr algn="ctr" fontAlgn="auto">
              <a:lnSpc>
                <a:spcPct val="83000"/>
              </a:lnSpc>
              <a:spcAft>
                <a:spcPts val="0"/>
              </a:spcAft>
              <a:defRPr/>
            </a:pPr>
            <a:r>
              <a:rPr lang="ru-RU" sz="2000" b="1" dirty="0">
                <a:solidFill>
                  <a:srgbClr val="961916"/>
                </a:solidFill>
                <a:latin typeface="+mj-lt"/>
                <a:ea typeface="Verdana" pitchFamily="34" charset="0"/>
                <a:cs typeface="Times New Roman" panose="02020603050405020304" pitchFamily="18" charset="0"/>
              </a:rPr>
              <a:t>в реализации национального проекта «Демография»</a:t>
            </a:r>
            <a:endParaRPr lang="en-US" sz="2000" b="1" dirty="0">
              <a:solidFill>
                <a:srgbClr val="961916"/>
              </a:solidFill>
              <a:latin typeface="+mj-lt"/>
            </a:endParaRPr>
          </a:p>
        </p:txBody>
      </p:sp>
      <p:sp>
        <p:nvSpPr>
          <p:cNvPr id="7" name="Title 1"/>
          <p:cNvSpPr txBox="1">
            <a:spLocks/>
          </p:cNvSpPr>
          <p:nvPr/>
        </p:nvSpPr>
        <p:spPr bwMode="auto">
          <a:xfrm>
            <a:off x="251520" y="627534"/>
            <a:ext cx="8715436" cy="3888432"/>
          </a:xfrm>
          <a:prstGeom prst="rect">
            <a:avLst/>
          </a:prstGeom>
          <a:noFill/>
          <a:ln w="9525">
            <a:noFill/>
            <a:miter lim="800000"/>
            <a:headEnd/>
            <a:tailEnd/>
          </a:ln>
        </p:spPr>
        <p:txBody>
          <a:bodyPr lIns="0" tIns="0" rIns="0" bIns="0"/>
          <a:lstStyle/>
          <a:p>
            <a:pPr algn="just" defTabSz="912813"/>
            <a:endParaRPr lang="ru-RU" sz="1200" i="1" dirty="0">
              <a:ea typeface="Open Sans"/>
              <a:cs typeface="Open Sans"/>
            </a:endParaRPr>
          </a:p>
          <a:p>
            <a:pPr algn="just" defTabSz="912813"/>
            <a:endParaRPr lang="ru-RU" sz="1200" i="1" dirty="0">
              <a:ea typeface="Open Sans"/>
              <a:cs typeface="Open Sans"/>
            </a:endParaRPr>
          </a:p>
          <a:p>
            <a:pPr algn="just" defTabSz="912813"/>
            <a:endParaRPr lang="ru-RU" sz="1200" i="1" dirty="0">
              <a:ea typeface="Open Sans"/>
              <a:cs typeface="Open Sans"/>
            </a:endParaRPr>
          </a:p>
          <a:p>
            <a:pPr algn="just" defTabSz="912813"/>
            <a:endParaRPr lang="en-US" sz="1200" i="1" dirty="0">
              <a:ea typeface="Open Sans"/>
              <a:cs typeface="Open Sans"/>
            </a:endParaRPr>
          </a:p>
        </p:txBody>
      </p:sp>
      <p:pic>
        <p:nvPicPr>
          <p:cNvPr id="3" name="Рисунок 2">
            <a:extLst>
              <a:ext uri="{FF2B5EF4-FFF2-40B4-BE49-F238E27FC236}">
                <a16:creationId xmlns:a16="http://schemas.microsoft.com/office/drawing/2014/main" id="{DAC66B24-BE34-4442-8227-BC56AED0F567}"/>
              </a:ext>
            </a:extLst>
          </p:cNvPr>
          <p:cNvPicPr>
            <a:picLocks noChangeAspect="1"/>
          </p:cNvPicPr>
          <p:nvPr/>
        </p:nvPicPr>
        <p:blipFill>
          <a:blip r:embed="rId3"/>
          <a:stretch>
            <a:fillRect/>
          </a:stretch>
        </p:blipFill>
        <p:spPr>
          <a:xfrm>
            <a:off x="0" y="771550"/>
            <a:ext cx="9144000" cy="4585751"/>
          </a:xfrm>
          <a:prstGeom prst="rect">
            <a:avLst/>
          </a:prstGeom>
        </p:spPr>
      </p:pic>
    </p:spTree>
    <p:extLst>
      <p:ext uri="{BB962C8B-B14F-4D97-AF65-F5344CB8AC3E}">
        <p14:creationId xmlns:p14="http://schemas.microsoft.com/office/powerpoint/2010/main" val="68898002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nodePh="1">
                                  <p:stCondLst>
                                    <p:cond delay="50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4945"/>
            <a:ext cx="8712968" cy="799307"/>
          </a:xfrm>
        </p:spPr>
        <p:txBody>
          <a:bodyPr>
            <a:noAutofit/>
          </a:bodyPr>
          <a:lstStyle/>
          <a:p>
            <a:r>
              <a:rPr lang="ru-RU" sz="2000" b="1" dirty="0"/>
              <a:t>Основные направления повышения качества социального обслуживания граждан пожилого возраста в рамках регионального проекта «Старшее поколение»  </a:t>
            </a:r>
          </a:p>
        </p:txBody>
      </p:sp>
      <p:sp>
        <p:nvSpPr>
          <p:cNvPr id="3" name="Объект 2"/>
          <p:cNvSpPr>
            <a:spLocks noGrp="1"/>
          </p:cNvSpPr>
          <p:nvPr>
            <p:ph idx="1"/>
          </p:nvPr>
        </p:nvSpPr>
        <p:spPr>
          <a:xfrm>
            <a:off x="323528" y="1131590"/>
            <a:ext cx="8640960" cy="3672408"/>
          </a:xfrm>
        </p:spPr>
        <p:txBody>
          <a:bodyPr>
            <a:noAutofit/>
          </a:bodyPr>
          <a:lstStyle/>
          <a:p>
            <a:pPr marL="385763" indent="-385763" algn="just">
              <a:buFont typeface="+mj-lt"/>
              <a:buAutoNum type="arabicPeriod"/>
            </a:pPr>
            <a:r>
              <a:rPr lang="ru-RU" sz="1500" dirty="0">
                <a:latin typeface="+mj-lt"/>
              </a:rPr>
              <a:t>Формирование </a:t>
            </a:r>
            <a:r>
              <a:rPr lang="ru-RU" sz="1500" b="1" dirty="0">
                <a:latin typeface="+mj-lt"/>
              </a:rPr>
              <a:t>системы долговременного ухода </a:t>
            </a:r>
            <a:r>
              <a:rPr lang="ru-RU" sz="1500" dirty="0">
                <a:latin typeface="+mj-lt"/>
              </a:rPr>
              <a:t>(СДУ) за пожилыми гражданами с учетом межведомственного взаимодействия систем здравоохранения и социального обслуживания: </a:t>
            </a:r>
          </a:p>
          <a:p>
            <a:pPr algn="just">
              <a:buFont typeface="Wingdings" panose="05000000000000000000" pitchFamily="2" charset="2"/>
              <a:buChar char="Ø"/>
            </a:pPr>
            <a:r>
              <a:rPr lang="ru-RU" sz="1500" dirty="0">
                <a:latin typeface="+mj-lt"/>
              </a:rPr>
              <a:t> в стационарном социальном обслуживании – с учетом нуждаемости получателей социальных услуг в посторонней помощи структурирование отделений;</a:t>
            </a:r>
          </a:p>
          <a:p>
            <a:pPr algn="just">
              <a:buFont typeface="Wingdings" panose="05000000000000000000" pitchFamily="2" charset="2"/>
              <a:buChar char="Ø"/>
            </a:pPr>
            <a:r>
              <a:rPr lang="ru-RU" sz="1500" dirty="0">
                <a:latin typeface="+mj-lt"/>
              </a:rPr>
              <a:t>в надомном и полустационарном социальном обслуживании – </a:t>
            </a:r>
            <a:br>
              <a:rPr lang="ru-RU" sz="1500" dirty="0">
                <a:latin typeface="+mj-lt"/>
              </a:rPr>
            </a:br>
            <a:r>
              <a:rPr lang="ru-RU" sz="1500" dirty="0">
                <a:latin typeface="+mj-lt"/>
              </a:rPr>
              <a:t>с учетом нуждаемости получателей социальных услуг в посторонней помощи развитие услуг присмотра (</a:t>
            </a:r>
            <a:r>
              <a:rPr lang="ru-RU" sz="1500" b="1" dirty="0">
                <a:latin typeface="+mj-lt"/>
              </a:rPr>
              <a:t>службы сиделок на дому</a:t>
            </a:r>
            <a:r>
              <a:rPr lang="ru-RU" sz="1500" dirty="0">
                <a:latin typeface="+mj-lt"/>
              </a:rPr>
              <a:t>), развитие сети отделений дневного пребывания для </a:t>
            </a:r>
            <a:r>
              <a:rPr lang="ru-RU" sz="1500" dirty="0" err="1">
                <a:latin typeface="+mj-lt"/>
              </a:rPr>
              <a:t>дементных</a:t>
            </a:r>
            <a:r>
              <a:rPr lang="ru-RU" sz="1500" dirty="0">
                <a:latin typeface="+mj-lt"/>
              </a:rPr>
              <a:t> больных.</a:t>
            </a:r>
          </a:p>
          <a:p>
            <a:pPr marL="385763" indent="-385763" algn="just">
              <a:buFont typeface="+mj-lt"/>
              <a:buAutoNum type="arabicPeriod" startAt="2"/>
            </a:pPr>
            <a:r>
              <a:rPr lang="ru-RU" sz="1500" dirty="0">
                <a:latin typeface="+mj-lt"/>
              </a:rPr>
              <a:t>Развитие системы долговременного ухода как структурной составляющей формирования </a:t>
            </a:r>
            <a:r>
              <a:rPr lang="ru-RU" sz="1500" b="1" dirty="0">
                <a:latin typeface="+mj-lt"/>
              </a:rPr>
              <a:t>системы комплексной реабилитации и </a:t>
            </a:r>
            <a:r>
              <a:rPr lang="ru-RU" sz="1500" b="1" dirty="0" err="1">
                <a:latin typeface="+mj-lt"/>
              </a:rPr>
              <a:t>абилитации</a:t>
            </a:r>
            <a:r>
              <a:rPr lang="ru-RU" sz="1500" b="1" dirty="0">
                <a:latin typeface="+mj-lt"/>
              </a:rPr>
              <a:t> инвалидов</a:t>
            </a:r>
            <a:r>
              <a:rPr lang="ru-RU" sz="1500" dirty="0">
                <a:latin typeface="+mj-lt"/>
              </a:rPr>
              <a:t>.</a:t>
            </a:r>
          </a:p>
          <a:p>
            <a:pPr marL="385763" indent="-385763" algn="just">
              <a:buFont typeface="+mj-lt"/>
              <a:buAutoNum type="arabicPeriod" startAt="2"/>
            </a:pPr>
            <a:r>
              <a:rPr lang="ru-RU" sz="1500" dirty="0">
                <a:latin typeface="+mj-lt"/>
              </a:rPr>
              <a:t>Обеспечение взаимодействия поставщиков социальных услуг с организациями здравоохранения в целях доступности медицинской помощи, в том числе гериатрической, для получателей социальных услуг, проведения оценки индивидуальной потребности получателя социальных услуг в социально-медицинских услугах. </a:t>
            </a:r>
          </a:p>
        </p:txBody>
      </p:sp>
    </p:spTree>
    <p:extLst>
      <p:ext uri="{BB962C8B-B14F-4D97-AF65-F5344CB8AC3E}">
        <p14:creationId xmlns:p14="http://schemas.microsoft.com/office/powerpoint/2010/main" val="92169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992" y="142284"/>
            <a:ext cx="8712968" cy="413726"/>
          </a:xfrm>
        </p:spPr>
        <p:txBody>
          <a:bodyPr>
            <a:noAutofit/>
          </a:bodyPr>
          <a:lstStyle/>
          <a:p>
            <a:r>
              <a:rPr lang="ru-RU" sz="2000" b="1" dirty="0"/>
              <a:t>Концепция СДУ в Российской Федерации   </a:t>
            </a:r>
          </a:p>
        </p:txBody>
      </p:sp>
      <p:sp>
        <p:nvSpPr>
          <p:cNvPr id="3" name="Объект 2"/>
          <p:cNvSpPr>
            <a:spLocks noGrp="1"/>
          </p:cNvSpPr>
          <p:nvPr>
            <p:ph idx="1"/>
          </p:nvPr>
        </p:nvSpPr>
        <p:spPr>
          <a:xfrm>
            <a:off x="323528" y="1131590"/>
            <a:ext cx="8640960" cy="3672408"/>
          </a:xfrm>
        </p:spPr>
        <p:txBody>
          <a:bodyPr>
            <a:noAutofit/>
          </a:bodyPr>
          <a:lstStyle/>
          <a:p>
            <a:pPr marL="0" indent="0" algn="just">
              <a:buNone/>
            </a:pPr>
            <a:endParaRPr lang="ru-RU" sz="1500" dirty="0">
              <a:latin typeface="+mj-lt"/>
            </a:endParaRPr>
          </a:p>
          <a:p>
            <a:pPr marL="0" indent="0" algn="just">
              <a:buNone/>
            </a:pPr>
            <a:endParaRPr lang="ru-RU" sz="1500" dirty="0">
              <a:latin typeface="+mj-lt"/>
            </a:endParaRPr>
          </a:p>
          <a:p>
            <a:pPr marL="0" indent="0" algn="just">
              <a:buNone/>
            </a:pPr>
            <a:endParaRPr lang="ru-RU" sz="1500" dirty="0">
              <a:latin typeface="+mj-lt"/>
            </a:endParaRPr>
          </a:p>
          <a:p>
            <a:pPr marL="0" indent="0" algn="just">
              <a:buNone/>
            </a:pPr>
            <a:endParaRPr lang="ru-RU" sz="1500" dirty="0">
              <a:latin typeface="+mj-lt"/>
            </a:endParaRPr>
          </a:p>
        </p:txBody>
      </p:sp>
      <p:pic>
        <p:nvPicPr>
          <p:cNvPr id="5" name="Рисунок 4">
            <a:extLst>
              <a:ext uri="{FF2B5EF4-FFF2-40B4-BE49-F238E27FC236}">
                <a16:creationId xmlns:a16="http://schemas.microsoft.com/office/drawing/2014/main" id="{18252C09-1706-409D-9DE8-AF9C3BEBD9F9}"/>
              </a:ext>
            </a:extLst>
          </p:cNvPr>
          <p:cNvPicPr>
            <a:picLocks noChangeAspect="1"/>
          </p:cNvPicPr>
          <p:nvPr/>
        </p:nvPicPr>
        <p:blipFill>
          <a:blip r:embed="rId2"/>
          <a:stretch>
            <a:fillRect/>
          </a:stretch>
        </p:blipFill>
        <p:spPr>
          <a:xfrm>
            <a:off x="344473" y="598671"/>
            <a:ext cx="8548007" cy="4371950"/>
          </a:xfrm>
          <a:prstGeom prst="rect">
            <a:avLst/>
          </a:prstGeom>
        </p:spPr>
      </p:pic>
    </p:spTree>
    <p:extLst>
      <p:ext uri="{BB962C8B-B14F-4D97-AF65-F5344CB8AC3E}">
        <p14:creationId xmlns:p14="http://schemas.microsoft.com/office/powerpoint/2010/main" val="24025502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3942</TotalTime>
  <Words>1172</Words>
  <Application>Microsoft Office PowerPoint</Application>
  <PresentationFormat>Экран (16:9)</PresentationFormat>
  <Paragraphs>85</Paragraphs>
  <Slides>14</Slides>
  <Notes>7</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Comic Sans MS</vt:lpstr>
      <vt:lpstr>HeliosLight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Основные направления повышения качества социального обслуживания граждан пожилого возраста в рамках регионального проекта «Старшее поколение»  </vt:lpstr>
      <vt:lpstr>Концепция СДУ в Российской Федерации   </vt:lpstr>
      <vt:lpstr>Ожидаемые социально-экономические эффекты  от внедрения СДУ </vt:lpstr>
      <vt:lpstr>Мероприятия, направленные на развитие сферы социального обслуживания инвалидов (детей-инвалидов), в рамках формирования в Санкт-Петербурге системы комплексной реабилитации и абилитации</vt:lpstr>
      <vt:lpstr>Перспективы развития социального обслуживания в Санкт-Петербурге: совершенствование экономической модели</vt:lpstr>
      <vt:lpstr>Перспективы развития социального обслуживания  в Санкт-Петербурге: развитие профессиональных компетенций</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Windows User</dc:creator>
  <cp:lastModifiedBy>Алексей</cp:lastModifiedBy>
  <cp:revision>205</cp:revision>
  <dcterms:created xsi:type="dcterms:W3CDTF">2015-10-27T08:32:48Z</dcterms:created>
  <dcterms:modified xsi:type="dcterms:W3CDTF">2021-06-02T04:07:02Z</dcterms:modified>
</cp:coreProperties>
</file>